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 id="2147483716" r:id="rId3"/>
    <p:sldMasterId id="2147483731" r:id="rId4"/>
    <p:sldMasterId id="2147483745" r:id="rId5"/>
    <p:sldMasterId id="2147483757" r:id="rId6"/>
    <p:sldMasterId id="2147483769" r:id="rId7"/>
  </p:sldMasterIdLst>
  <p:notesMasterIdLst>
    <p:notesMasterId r:id="rId70"/>
  </p:notesMasterIdLst>
  <p:sldIdLst>
    <p:sldId id="256" r:id="rId8"/>
    <p:sldId id="260" r:id="rId9"/>
    <p:sldId id="261"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15" r:id="rId38"/>
    <p:sldId id="316" r:id="rId39"/>
    <p:sldId id="317" r:id="rId40"/>
    <p:sldId id="318" r:id="rId41"/>
    <p:sldId id="319" r:id="rId42"/>
    <p:sldId id="320" r:id="rId43"/>
    <p:sldId id="306" r:id="rId44"/>
    <p:sldId id="307" r:id="rId45"/>
    <p:sldId id="308" r:id="rId46"/>
    <p:sldId id="309" r:id="rId47"/>
    <p:sldId id="310" r:id="rId48"/>
    <p:sldId id="311" r:id="rId49"/>
    <p:sldId id="312" r:id="rId50"/>
    <p:sldId id="313" r:id="rId51"/>
    <p:sldId id="314"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264" r:id="rId65"/>
    <p:sldId id="265" r:id="rId66"/>
    <p:sldId id="266" r:id="rId67"/>
    <p:sldId id="263" r:id="rId68"/>
    <p:sldId id="262" r:id="rId6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bsheriff" initials="l" lastIdx="1" clrIdx="0"/>
  <p:cmAuthor id="1" name="lbsheriff" initials="l [2]" lastIdx="1" clrIdx="1"/>
  <p:cmAuthor id="2" name="lbsheriff" initials="l [3]"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48" autoAdjust="0"/>
  </p:normalViewPr>
  <p:slideViewPr>
    <p:cSldViewPr>
      <p:cViewPr>
        <p:scale>
          <a:sx n="50" d="100"/>
          <a:sy n="50" d="100"/>
        </p:scale>
        <p:origin x="-1956"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30" d="100"/>
          <a:sy n="130" d="100"/>
        </p:scale>
        <p:origin x="-1170" y="432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0-10T14:19:19.698" idx="1">
    <p:pos x="10" y="10"/>
    <p:text>Do we want to add or change the first question to reflect a focus on process and now just programs?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0-10T14:22:33.119" idx="1">
    <p:pos x="10" y="10"/>
    <p:text>You may already be planning this, but it might be useful to give an example or two here, or describe what systems (health, education, and maybe others) and what kind of changes (big P, little p policies, practices, interactions).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7-10-10T14:27:37.788" idx="1">
    <p:pos x="10" y="10"/>
    <p:text>I'm a little confused by this slide. Is this a best practices on developing a coalition to sustain an approach? And maybe move it after the slide on collaboration?</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7-10-10T14:27:37.788" idx="2">
    <p:pos x="10" y="10"/>
    <p:text>I'm a little confused by this slide. Is this a best practices on developing a coalition to sustain an approach? And maybe move it after the slide on collaboration?</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B91543-BB90-1949-8A3A-7A70F8338304}" type="doc">
      <dgm:prSet loTypeId="urn:microsoft.com/office/officeart/2005/8/layout/cycle8" loCatId="" qsTypeId="urn:microsoft.com/office/officeart/2005/8/quickstyle/simple4" qsCatId="simple" csTypeId="urn:microsoft.com/office/officeart/2005/8/colors/colorful3" csCatId="colorful" phldr="1"/>
      <dgm:spPr/>
    </dgm:pt>
    <dgm:pt modelId="{34D6899C-3E61-1544-AC85-90B8D927440F}">
      <dgm:prSet phldrT="[Text]"/>
      <dgm:spPr/>
      <dgm:t>
        <a:bodyPr/>
        <a:lstStyle/>
        <a:p>
          <a:r>
            <a:rPr lang="en-US" dirty="0" smtClean="0"/>
            <a:t>Addressing Unique Needs of Communities, esp. Vulnerable Populations</a:t>
          </a:r>
          <a:endParaRPr lang="en-US" dirty="0"/>
        </a:p>
      </dgm:t>
    </dgm:pt>
    <dgm:pt modelId="{63C2DDBC-71B5-604A-8ACA-D440DD8543FD}" type="parTrans" cxnId="{6550F7C0-C69C-9C4E-88AA-20057C30885D}">
      <dgm:prSet/>
      <dgm:spPr/>
      <dgm:t>
        <a:bodyPr/>
        <a:lstStyle/>
        <a:p>
          <a:endParaRPr lang="en-US"/>
        </a:p>
      </dgm:t>
    </dgm:pt>
    <dgm:pt modelId="{6F176865-04A3-C241-9573-AEDDE7C7F6C9}" type="sibTrans" cxnId="{6550F7C0-C69C-9C4E-88AA-20057C30885D}">
      <dgm:prSet/>
      <dgm:spPr/>
      <dgm:t>
        <a:bodyPr/>
        <a:lstStyle/>
        <a:p>
          <a:endParaRPr lang="en-US"/>
        </a:p>
      </dgm:t>
    </dgm:pt>
    <dgm:pt modelId="{67358699-2E69-2F44-BAEA-F0E24483C16B}">
      <dgm:prSet phldrT="[Text]"/>
      <dgm:spPr/>
      <dgm:t>
        <a:bodyPr/>
        <a:lstStyle/>
        <a:p>
          <a:r>
            <a:rPr lang="en-US" dirty="0" smtClean="0"/>
            <a:t>Improving Long-Term Sustainability of Program and Practices</a:t>
          </a:r>
          <a:endParaRPr lang="en-US" dirty="0"/>
        </a:p>
      </dgm:t>
    </dgm:pt>
    <dgm:pt modelId="{EB4C9BB4-D24D-1047-AE2C-8E77B83BC7AC}" type="parTrans" cxnId="{F8697604-F837-C646-A59C-3886E9EED9B6}">
      <dgm:prSet/>
      <dgm:spPr/>
      <dgm:t>
        <a:bodyPr/>
        <a:lstStyle/>
        <a:p>
          <a:endParaRPr lang="en-US"/>
        </a:p>
      </dgm:t>
    </dgm:pt>
    <dgm:pt modelId="{466D4C2B-4EBB-3D4B-9BCD-9FA7B2BB00D3}" type="sibTrans" cxnId="{F8697604-F837-C646-A59C-3886E9EED9B6}">
      <dgm:prSet/>
      <dgm:spPr/>
      <dgm:t>
        <a:bodyPr/>
        <a:lstStyle/>
        <a:p>
          <a:endParaRPr lang="en-US"/>
        </a:p>
      </dgm:t>
    </dgm:pt>
    <dgm:pt modelId="{D7034E51-A32D-F643-AD30-C70CBB6DBB4C}">
      <dgm:prSet phldrT="[Text]"/>
      <dgm:spPr/>
      <dgm:t>
        <a:bodyPr/>
        <a:lstStyle/>
        <a:p>
          <a:r>
            <a:rPr lang="en-US" dirty="0" smtClean="0"/>
            <a:t>Strengthening School-Community Partnerships</a:t>
          </a:r>
          <a:endParaRPr lang="en-US" dirty="0"/>
        </a:p>
      </dgm:t>
    </dgm:pt>
    <dgm:pt modelId="{A54AF5C6-FEF5-914C-B295-F67B10148892}" type="parTrans" cxnId="{26D7CAE3-EA5C-5F47-BA56-60E0645CF3F6}">
      <dgm:prSet/>
      <dgm:spPr/>
      <dgm:t>
        <a:bodyPr/>
        <a:lstStyle/>
        <a:p>
          <a:endParaRPr lang="en-US"/>
        </a:p>
      </dgm:t>
    </dgm:pt>
    <dgm:pt modelId="{9B2E80AE-6B79-E847-97A8-17B102F22049}" type="sibTrans" cxnId="{26D7CAE3-EA5C-5F47-BA56-60E0645CF3F6}">
      <dgm:prSet/>
      <dgm:spPr/>
      <dgm:t>
        <a:bodyPr/>
        <a:lstStyle/>
        <a:p>
          <a:endParaRPr lang="en-US"/>
        </a:p>
      </dgm:t>
    </dgm:pt>
    <dgm:pt modelId="{F18963A4-D0ED-614B-AF23-46FC3D502949}" type="pres">
      <dgm:prSet presAssocID="{FFB91543-BB90-1949-8A3A-7A70F8338304}" presName="compositeShape" presStyleCnt="0">
        <dgm:presLayoutVars>
          <dgm:chMax val="7"/>
          <dgm:dir/>
          <dgm:resizeHandles val="exact"/>
        </dgm:presLayoutVars>
      </dgm:prSet>
      <dgm:spPr/>
    </dgm:pt>
    <dgm:pt modelId="{91DE5EE1-CD15-EC4F-A476-DDA470973BB0}" type="pres">
      <dgm:prSet presAssocID="{FFB91543-BB90-1949-8A3A-7A70F8338304}" presName="wedge1" presStyleLbl="node1" presStyleIdx="0" presStyleCnt="3"/>
      <dgm:spPr/>
      <dgm:t>
        <a:bodyPr/>
        <a:lstStyle/>
        <a:p>
          <a:endParaRPr lang="en-US"/>
        </a:p>
      </dgm:t>
    </dgm:pt>
    <dgm:pt modelId="{972868F7-E756-984B-850D-2189C06BB39F}" type="pres">
      <dgm:prSet presAssocID="{FFB91543-BB90-1949-8A3A-7A70F8338304}" presName="dummy1a" presStyleCnt="0"/>
      <dgm:spPr/>
    </dgm:pt>
    <dgm:pt modelId="{17F8E055-96FB-424A-88BB-5E9CDBF6DF76}" type="pres">
      <dgm:prSet presAssocID="{FFB91543-BB90-1949-8A3A-7A70F8338304}" presName="dummy1b" presStyleCnt="0"/>
      <dgm:spPr/>
    </dgm:pt>
    <dgm:pt modelId="{FBD64A79-D68F-9A44-9DF0-BA91B8F841E5}" type="pres">
      <dgm:prSet presAssocID="{FFB91543-BB90-1949-8A3A-7A70F8338304}" presName="wedge1Tx" presStyleLbl="node1" presStyleIdx="0" presStyleCnt="3">
        <dgm:presLayoutVars>
          <dgm:chMax val="0"/>
          <dgm:chPref val="0"/>
          <dgm:bulletEnabled val="1"/>
        </dgm:presLayoutVars>
      </dgm:prSet>
      <dgm:spPr/>
      <dgm:t>
        <a:bodyPr/>
        <a:lstStyle/>
        <a:p>
          <a:endParaRPr lang="en-US"/>
        </a:p>
      </dgm:t>
    </dgm:pt>
    <dgm:pt modelId="{D8C3CA79-C49D-AB42-999C-DFA4E558C8F0}" type="pres">
      <dgm:prSet presAssocID="{FFB91543-BB90-1949-8A3A-7A70F8338304}" presName="wedge2" presStyleLbl="node1" presStyleIdx="1" presStyleCnt="3"/>
      <dgm:spPr/>
      <dgm:t>
        <a:bodyPr/>
        <a:lstStyle/>
        <a:p>
          <a:endParaRPr lang="en-US"/>
        </a:p>
      </dgm:t>
    </dgm:pt>
    <dgm:pt modelId="{BCB36E84-D70E-E24E-86E9-8901106A92BA}" type="pres">
      <dgm:prSet presAssocID="{FFB91543-BB90-1949-8A3A-7A70F8338304}" presName="dummy2a" presStyleCnt="0"/>
      <dgm:spPr/>
    </dgm:pt>
    <dgm:pt modelId="{B97B181E-F894-4649-8655-F860F012C8FD}" type="pres">
      <dgm:prSet presAssocID="{FFB91543-BB90-1949-8A3A-7A70F8338304}" presName="dummy2b" presStyleCnt="0"/>
      <dgm:spPr/>
    </dgm:pt>
    <dgm:pt modelId="{B5D695D5-A310-DD4D-B77E-3B7E14618E50}" type="pres">
      <dgm:prSet presAssocID="{FFB91543-BB90-1949-8A3A-7A70F8338304}" presName="wedge2Tx" presStyleLbl="node1" presStyleIdx="1" presStyleCnt="3">
        <dgm:presLayoutVars>
          <dgm:chMax val="0"/>
          <dgm:chPref val="0"/>
          <dgm:bulletEnabled val="1"/>
        </dgm:presLayoutVars>
      </dgm:prSet>
      <dgm:spPr/>
      <dgm:t>
        <a:bodyPr/>
        <a:lstStyle/>
        <a:p>
          <a:endParaRPr lang="en-US"/>
        </a:p>
      </dgm:t>
    </dgm:pt>
    <dgm:pt modelId="{35B64BAD-F059-EA47-AD6F-68C17AFF06CA}" type="pres">
      <dgm:prSet presAssocID="{FFB91543-BB90-1949-8A3A-7A70F8338304}" presName="wedge3" presStyleLbl="node1" presStyleIdx="2" presStyleCnt="3"/>
      <dgm:spPr/>
      <dgm:t>
        <a:bodyPr/>
        <a:lstStyle/>
        <a:p>
          <a:endParaRPr lang="en-US"/>
        </a:p>
      </dgm:t>
    </dgm:pt>
    <dgm:pt modelId="{B81332CE-B4C4-EF4A-A105-F4E04980F2DF}" type="pres">
      <dgm:prSet presAssocID="{FFB91543-BB90-1949-8A3A-7A70F8338304}" presName="dummy3a" presStyleCnt="0"/>
      <dgm:spPr/>
    </dgm:pt>
    <dgm:pt modelId="{0CEF7A5D-2B60-7A41-A6BB-653F782475A7}" type="pres">
      <dgm:prSet presAssocID="{FFB91543-BB90-1949-8A3A-7A70F8338304}" presName="dummy3b" presStyleCnt="0"/>
      <dgm:spPr/>
    </dgm:pt>
    <dgm:pt modelId="{B8B3B7DE-6977-F044-9C06-5062B2D5E136}" type="pres">
      <dgm:prSet presAssocID="{FFB91543-BB90-1949-8A3A-7A70F8338304}" presName="wedge3Tx" presStyleLbl="node1" presStyleIdx="2" presStyleCnt="3">
        <dgm:presLayoutVars>
          <dgm:chMax val="0"/>
          <dgm:chPref val="0"/>
          <dgm:bulletEnabled val="1"/>
        </dgm:presLayoutVars>
      </dgm:prSet>
      <dgm:spPr/>
      <dgm:t>
        <a:bodyPr/>
        <a:lstStyle/>
        <a:p>
          <a:endParaRPr lang="en-US"/>
        </a:p>
      </dgm:t>
    </dgm:pt>
    <dgm:pt modelId="{2C22184A-3143-3847-9221-43CDDC8A0B8A}" type="pres">
      <dgm:prSet presAssocID="{6F176865-04A3-C241-9573-AEDDE7C7F6C9}" presName="arrowWedge1" presStyleLbl="fgSibTrans2D1" presStyleIdx="0" presStyleCnt="3"/>
      <dgm:spPr/>
    </dgm:pt>
    <dgm:pt modelId="{550CBD99-B61D-2B48-AF1C-9EDB9B7F8B76}" type="pres">
      <dgm:prSet presAssocID="{466D4C2B-4EBB-3D4B-9BCD-9FA7B2BB00D3}" presName="arrowWedge2" presStyleLbl="fgSibTrans2D1" presStyleIdx="1" presStyleCnt="3"/>
      <dgm:spPr/>
    </dgm:pt>
    <dgm:pt modelId="{A381A27B-AAAF-D54C-9D4D-339B53248434}" type="pres">
      <dgm:prSet presAssocID="{9B2E80AE-6B79-E847-97A8-17B102F22049}" presName="arrowWedge3" presStyleLbl="fgSibTrans2D1" presStyleIdx="2" presStyleCnt="3"/>
      <dgm:spPr/>
    </dgm:pt>
  </dgm:ptLst>
  <dgm:cxnLst>
    <dgm:cxn modelId="{1D6079FE-774F-4340-BEA3-E0F12A584F79}" type="presOf" srcId="{D7034E51-A32D-F643-AD30-C70CBB6DBB4C}" destId="{35B64BAD-F059-EA47-AD6F-68C17AFF06CA}" srcOrd="0" destOrd="0" presId="urn:microsoft.com/office/officeart/2005/8/layout/cycle8"/>
    <dgm:cxn modelId="{F8697604-F837-C646-A59C-3886E9EED9B6}" srcId="{FFB91543-BB90-1949-8A3A-7A70F8338304}" destId="{67358699-2E69-2F44-BAEA-F0E24483C16B}" srcOrd="1" destOrd="0" parTransId="{EB4C9BB4-D24D-1047-AE2C-8E77B83BC7AC}" sibTransId="{466D4C2B-4EBB-3D4B-9BCD-9FA7B2BB00D3}"/>
    <dgm:cxn modelId="{FD3050F0-B63C-4F42-8970-6E8CDDA6C129}" type="presOf" srcId="{67358699-2E69-2F44-BAEA-F0E24483C16B}" destId="{D8C3CA79-C49D-AB42-999C-DFA4E558C8F0}" srcOrd="0" destOrd="0" presId="urn:microsoft.com/office/officeart/2005/8/layout/cycle8"/>
    <dgm:cxn modelId="{37F3D380-49D7-49E8-8978-766C5B06E082}" type="presOf" srcId="{67358699-2E69-2F44-BAEA-F0E24483C16B}" destId="{B5D695D5-A310-DD4D-B77E-3B7E14618E50}" srcOrd="1" destOrd="0" presId="urn:microsoft.com/office/officeart/2005/8/layout/cycle8"/>
    <dgm:cxn modelId="{02B384CF-4E4C-4089-8D23-91801CA25E5E}" type="presOf" srcId="{D7034E51-A32D-F643-AD30-C70CBB6DBB4C}" destId="{B8B3B7DE-6977-F044-9C06-5062B2D5E136}" srcOrd="1" destOrd="0" presId="urn:microsoft.com/office/officeart/2005/8/layout/cycle8"/>
    <dgm:cxn modelId="{77516351-5F4D-43CD-A0C3-341F9BBC1107}" type="presOf" srcId="{34D6899C-3E61-1544-AC85-90B8D927440F}" destId="{91DE5EE1-CD15-EC4F-A476-DDA470973BB0}" srcOrd="0" destOrd="0" presId="urn:microsoft.com/office/officeart/2005/8/layout/cycle8"/>
    <dgm:cxn modelId="{6550F7C0-C69C-9C4E-88AA-20057C30885D}" srcId="{FFB91543-BB90-1949-8A3A-7A70F8338304}" destId="{34D6899C-3E61-1544-AC85-90B8D927440F}" srcOrd="0" destOrd="0" parTransId="{63C2DDBC-71B5-604A-8ACA-D440DD8543FD}" sibTransId="{6F176865-04A3-C241-9573-AEDDE7C7F6C9}"/>
    <dgm:cxn modelId="{9A949327-542B-4245-B9DF-4150B520FC5D}" type="presOf" srcId="{34D6899C-3E61-1544-AC85-90B8D927440F}" destId="{FBD64A79-D68F-9A44-9DF0-BA91B8F841E5}" srcOrd="1" destOrd="0" presId="urn:microsoft.com/office/officeart/2005/8/layout/cycle8"/>
    <dgm:cxn modelId="{3B5684AE-327E-4F4B-94A8-0DA715468CCF}" type="presOf" srcId="{FFB91543-BB90-1949-8A3A-7A70F8338304}" destId="{F18963A4-D0ED-614B-AF23-46FC3D502949}" srcOrd="0" destOrd="0" presId="urn:microsoft.com/office/officeart/2005/8/layout/cycle8"/>
    <dgm:cxn modelId="{26D7CAE3-EA5C-5F47-BA56-60E0645CF3F6}" srcId="{FFB91543-BB90-1949-8A3A-7A70F8338304}" destId="{D7034E51-A32D-F643-AD30-C70CBB6DBB4C}" srcOrd="2" destOrd="0" parTransId="{A54AF5C6-FEF5-914C-B295-F67B10148892}" sibTransId="{9B2E80AE-6B79-E847-97A8-17B102F22049}"/>
    <dgm:cxn modelId="{23F7440C-23AE-41F0-880C-FDB4F57875B4}" type="presParOf" srcId="{F18963A4-D0ED-614B-AF23-46FC3D502949}" destId="{91DE5EE1-CD15-EC4F-A476-DDA470973BB0}" srcOrd="0" destOrd="0" presId="urn:microsoft.com/office/officeart/2005/8/layout/cycle8"/>
    <dgm:cxn modelId="{C4ED5D9F-2FF9-486E-9BC9-FB57681F4F5A}" type="presParOf" srcId="{F18963A4-D0ED-614B-AF23-46FC3D502949}" destId="{972868F7-E756-984B-850D-2189C06BB39F}" srcOrd="1" destOrd="0" presId="urn:microsoft.com/office/officeart/2005/8/layout/cycle8"/>
    <dgm:cxn modelId="{AB3AE999-51A4-458E-99D0-0187B24967A3}" type="presParOf" srcId="{F18963A4-D0ED-614B-AF23-46FC3D502949}" destId="{17F8E055-96FB-424A-88BB-5E9CDBF6DF76}" srcOrd="2" destOrd="0" presId="urn:microsoft.com/office/officeart/2005/8/layout/cycle8"/>
    <dgm:cxn modelId="{83DD22FE-DE55-4EB9-9041-030966775D0D}" type="presParOf" srcId="{F18963A4-D0ED-614B-AF23-46FC3D502949}" destId="{FBD64A79-D68F-9A44-9DF0-BA91B8F841E5}" srcOrd="3" destOrd="0" presId="urn:microsoft.com/office/officeart/2005/8/layout/cycle8"/>
    <dgm:cxn modelId="{C9952947-76A0-4522-B847-7172D7DC762F}" type="presParOf" srcId="{F18963A4-D0ED-614B-AF23-46FC3D502949}" destId="{D8C3CA79-C49D-AB42-999C-DFA4E558C8F0}" srcOrd="4" destOrd="0" presId="urn:microsoft.com/office/officeart/2005/8/layout/cycle8"/>
    <dgm:cxn modelId="{231BBF47-7736-4979-B8A3-0825F088AE4B}" type="presParOf" srcId="{F18963A4-D0ED-614B-AF23-46FC3D502949}" destId="{BCB36E84-D70E-E24E-86E9-8901106A92BA}" srcOrd="5" destOrd="0" presId="urn:microsoft.com/office/officeart/2005/8/layout/cycle8"/>
    <dgm:cxn modelId="{993D8467-80DD-4C0E-936F-06E3A8EFE463}" type="presParOf" srcId="{F18963A4-D0ED-614B-AF23-46FC3D502949}" destId="{B97B181E-F894-4649-8655-F860F012C8FD}" srcOrd="6" destOrd="0" presId="urn:microsoft.com/office/officeart/2005/8/layout/cycle8"/>
    <dgm:cxn modelId="{543AFAC1-25E9-432F-9ACE-31497F31051C}" type="presParOf" srcId="{F18963A4-D0ED-614B-AF23-46FC3D502949}" destId="{B5D695D5-A310-DD4D-B77E-3B7E14618E50}" srcOrd="7" destOrd="0" presId="urn:microsoft.com/office/officeart/2005/8/layout/cycle8"/>
    <dgm:cxn modelId="{8FD89DA4-AE00-432C-A38D-7CDDF5C68339}" type="presParOf" srcId="{F18963A4-D0ED-614B-AF23-46FC3D502949}" destId="{35B64BAD-F059-EA47-AD6F-68C17AFF06CA}" srcOrd="8" destOrd="0" presId="urn:microsoft.com/office/officeart/2005/8/layout/cycle8"/>
    <dgm:cxn modelId="{C54D84BA-E5ED-460C-B47C-AC96866B03BE}" type="presParOf" srcId="{F18963A4-D0ED-614B-AF23-46FC3D502949}" destId="{B81332CE-B4C4-EF4A-A105-F4E04980F2DF}" srcOrd="9" destOrd="0" presId="urn:microsoft.com/office/officeart/2005/8/layout/cycle8"/>
    <dgm:cxn modelId="{7AE055F2-30C0-4010-BA0B-D7CA1F29E144}" type="presParOf" srcId="{F18963A4-D0ED-614B-AF23-46FC3D502949}" destId="{0CEF7A5D-2B60-7A41-A6BB-653F782475A7}" srcOrd="10" destOrd="0" presId="urn:microsoft.com/office/officeart/2005/8/layout/cycle8"/>
    <dgm:cxn modelId="{18D89130-3A6A-4998-BE07-F34B62E89400}" type="presParOf" srcId="{F18963A4-D0ED-614B-AF23-46FC3D502949}" destId="{B8B3B7DE-6977-F044-9C06-5062B2D5E136}" srcOrd="11" destOrd="0" presId="urn:microsoft.com/office/officeart/2005/8/layout/cycle8"/>
    <dgm:cxn modelId="{4B461747-3C4D-47DA-98B6-1CAA0ED231FE}" type="presParOf" srcId="{F18963A4-D0ED-614B-AF23-46FC3D502949}" destId="{2C22184A-3143-3847-9221-43CDDC8A0B8A}" srcOrd="12" destOrd="0" presId="urn:microsoft.com/office/officeart/2005/8/layout/cycle8"/>
    <dgm:cxn modelId="{B1D8805A-AA80-4388-906D-3ACD2653030B}" type="presParOf" srcId="{F18963A4-D0ED-614B-AF23-46FC3D502949}" destId="{550CBD99-B61D-2B48-AF1C-9EDB9B7F8B76}" srcOrd="13" destOrd="0" presId="urn:microsoft.com/office/officeart/2005/8/layout/cycle8"/>
    <dgm:cxn modelId="{7BE37224-19BA-4BB0-A801-6E1C4670C063}" type="presParOf" srcId="{F18963A4-D0ED-614B-AF23-46FC3D502949}" destId="{A381A27B-AAAF-D54C-9D4D-339B5324843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B05632-7FD1-43BA-90E3-5235DC1059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5294D39-E253-4916-96E5-CB990CB52AAA}">
      <dgm:prSet phldrT="[Text]" custT="1"/>
      <dgm:spPr/>
      <dgm:t>
        <a:bodyPr/>
        <a:lstStyle/>
        <a:p>
          <a:r>
            <a:rPr lang="en-US" sz="2000" b="1" dirty="0">
              <a:solidFill>
                <a:schemeClr val="bg1"/>
              </a:solidFill>
            </a:rPr>
            <a:t>Multi-Tiered System of Support (MTSS) </a:t>
          </a:r>
          <a:endParaRPr lang="en-US" sz="2000" dirty="0">
            <a:solidFill>
              <a:schemeClr val="bg1"/>
            </a:solidFill>
          </a:endParaRPr>
        </a:p>
      </dgm:t>
    </dgm:pt>
    <dgm:pt modelId="{E7291DEF-597C-47EF-88A7-D08C86017D3C}" type="parTrans" cxnId="{2538E44B-1345-4012-B0C1-7D3E83D70BB5}">
      <dgm:prSet/>
      <dgm:spPr/>
      <dgm:t>
        <a:bodyPr/>
        <a:lstStyle/>
        <a:p>
          <a:endParaRPr lang="en-US"/>
        </a:p>
      </dgm:t>
    </dgm:pt>
    <dgm:pt modelId="{DA3D5D77-7370-4D72-9566-39BF482B6542}" type="sibTrans" cxnId="{2538E44B-1345-4012-B0C1-7D3E83D70BB5}">
      <dgm:prSet/>
      <dgm:spPr/>
      <dgm:t>
        <a:bodyPr/>
        <a:lstStyle/>
        <a:p>
          <a:endParaRPr lang="en-US"/>
        </a:p>
      </dgm:t>
    </dgm:pt>
    <dgm:pt modelId="{EACF0B2A-6F03-4D6E-928B-E1717DC76B82}">
      <dgm:prSet phldrT="[Text]" custT="1"/>
      <dgm:spPr/>
      <dgm: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solidFill>
                <a:srgbClr val="002060"/>
              </a:solidFill>
              <a:latin typeface="Arial"/>
              <a:ea typeface="+mn-ea"/>
              <a:cs typeface="+mn-cs"/>
            </a:rPr>
            <a:t>Focus on Universal Prevention</a:t>
          </a:r>
        </a:p>
      </dgm:t>
    </dgm:pt>
    <dgm:pt modelId="{5B7BBBEA-F5B8-45DB-B2C0-D2DC1EB252AB}" type="parTrans" cxnId="{8F587BB1-900A-4B37-B716-66010F2F7159}">
      <dgm:prSet/>
      <dgm:spPr/>
      <dgm:t>
        <a:bodyPr/>
        <a:lstStyle/>
        <a:p>
          <a:endParaRPr lang="en-US"/>
        </a:p>
      </dgm:t>
    </dgm:pt>
    <dgm:pt modelId="{C933EACB-1E5F-4917-AAD3-1B5AE1720B94}" type="sibTrans" cxnId="{8F587BB1-900A-4B37-B716-66010F2F7159}">
      <dgm:prSet/>
      <dgm:spPr/>
      <dgm:t>
        <a:bodyPr/>
        <a:lstStyle/>
        <a:p>
          <a:endParaRPr lang="en-US"/>
        </a:p>
      </dgm:t>
    </dgm:pt>
    <dgm:pt modelId="{D574A4F4-6280-48C0-875F-BA5BC0FF986F}">
      <dgm:prSet phldrT="[Text]" custT="1"/>
      <dgm:spPr/>
      <dgm:t>
        <a:bodyPr/>
        <a:lstStyle/>
        <a:p>
          <a:r>
            <a:rPr lang="en-US" sz="2000" b="1" dirty="0">
              <a:solidFill>
                <a:schemeClr val="bg1"/>
              </a:solidFill>
            </a:rPr>
            <a:t>Data-Based Decision-Making</a:t>
          </a:r>
          <a:endParaRPr lang="en-US" sz="2000" dirty="0">
            <a:solidFill>
              <a:schemeClr val="bg1"/>
            </a:solidFill>
          </a:endParaRPr>
        </a:p>
      </dgm:t>
    </dgm:pt>
    <dgm:pt modelId="{F007E5B9-2C5E-403D-988A-D31B3C038C19}" type="parTrans" cxnId="{66920A88-2B39-4DA6-AADF-2471D29EC4BB}">
      <dgm:prSet/>
      <dgm:spPr/>
      <dgm:t>
        <a:bodyPr/>
        <a:lstStyle/>
        <a:p>
          <a:endParaRPr lang="en-US"/>
        </a:p>
      </dgm:t>
    </dgm:pt>
    <dgm:pt modelId="{EA8927DA-2F93-41A3-A47A-0E27E4D73B13}" type="sibTrans" cxnId="{66920A88-2B39-4DA6-AADF-2471D29EC4BB}">
      <dgm:prSet/>
      <dgm:spPr/>
      <dgm:t>
        <a:bodyPr/>
        <a:lstStyle/>
        <a:p>
          <a:endParaRPr lang="en-US"/>
        </a:p>
      </dgm:t>
    </dgm:pt>
    <dgm:pt modelId="{A45E9009-0253-4D56-B6E5-E814ECE6269E}">
      <dgm:prSet phldrT="[Text]"/>
      <dgm:spPr/>
      <dgm:t>
        <a:bodyPr/>
        <a:lstStyle/>
        <a:p>
          <a:pPr>
            <a:buFont typeface="Arial" panose="020B0604020202020204" pitchFamily="34" charset="0"/>
            <a:buChar char="•"/>
          </a:pPr>
          <a:r>
            <a:rPr lang="en-US" dirty="0">
              <a:solidFill>
                <a:srgbClr val="002060"/>
              </a:solidFill>
            </a:rPr>
            <a:t>Collect/use data to conduct quality assessments and ensure fidelity to evidence-based models</a:t>
          </a:r>
          <a:endParaRPr lang="en-US" dirty="0"/>
        </a:p>
      </dgm:t>
    </dgm:pt>
    <dgm:pt modelId="{FA874B96-4FB2-4807-9B5B-4DAF8BF514D6}" type="parTrans" cxnId="{343C3CAE-037F-45D6-8088-9EE6692B08B5}">
      <dgm:prSet/>
      <dgm:spPr/>
      <dgm:t>
        <a:bodyPr/>
        <a:lstStyle/>
        <a:p>
          <a:endParaRPr lang="en-US"/>
        </a:p>
      </dgm:t>
    </dgm:pt>
    <dgm:pt modelId="{4D22776F-719A-4224-A7B4-373159A3ECA8}" type="sibTrans" cxnId="{343C3CAE-037F-45D6-8088-9EE6692B08B5}">
      <dgm:prSet/>
      <dgm:spPr/>
      <dgm:t>
        <a:bodyPr/>
        <a:lstStyle/>
        <a:p>
          <a:endParaRPr lang="en-US"/>
        </a:p>
      </dgm:t>
    </dgm:pt>
    <dgm:pt modelId="{2465870F-9BC0-4F06-9C99-EEDB991E1726}">
      <dgm:prSet phldrT="[Text]" custT="1"/>
      <dgm:spPr/>
      <dgm:t>
        <a:bodyPr/>
        <a:lstStyle/>
        <a:p>
          <a:pPr marL="0" lvl="0" indent="0" algn="ctr" defTabSz="1155700">
            <a:lnSpc>
              <a:spcPct val="90000"/>
            </a:lnSpc>
            <a:spcBef>
              <a:spcPct val="0"/>
            </a:spcBef>
            <a:spcAft>
              <a:spcPct val="35000"/>
            </a:spcAft>
            <a:buNone/>
          </a:pPr>
          <a:r>
            <a:rPr lang="en-US" sz="2000" b="1" kern="1200" dirty="0">
              <a:solidFill>
                <a:prstClr val="white"/>
              </a:solidFill>
              <a:latin typeface="Arial"/>
              <a:ea typeface="+mn-ea"/>
              <a:cs typeface="+mn-cs"/>
            </a:rPr>
            <a:t>Service Coordination With Families, Schools and Community</a:t>
          </a:r>
        </a:p>
      </dgm:t>
    </dgm:pt>
    <dgm:pt modelId="{A58369A3-E060-4477-AFC9-8DDA8F63DEC9}" type="parTrans" cxnId="{C1974286-7CD1-4BCF-8396-0CF62730EE1C}">
      <dgm:prSet/>
      <dgm:spPr/>
      <dgm:t>
        <a:bodyPr/>
        <a:lstStyle/>
        <a:p>
          <a:endParaRPr lang="en-US"/>
        </a:p>
      </dgm:t>
    </dgm:pt>
    <dgm:pt modelId="{3C5815B1-287F-46AF-8CA8-F6A87D398CC5}" type="sibTrans" cxnId="{C1974286-7CD1-4BCF-8396-0CF62730EE1C}">
      <dgm:prSet/>
      <dgm:spPr/>
      <dgm:t>
        <a:bodyPr/>
        <a:lstStyle/>
        <a:p>
          <a:endParaRPr lang="en-US"/>
        </a:p>
      </dgm:t>
    </dgm:pt>
    <dgm:pt modelId="{ACFE1853-772F-4CB9-8A33-055F28C40D8A}">
      <dgm:prSet phldrT="[Text]"/>
      <dgm:spPr/>
      <dgm:t>
        <a:bodyPr/>
        <a:lstStyle/>
        <a:p>
          <a:r>
            <a:rPr lang="en-US" dirty="0">
              <a:solidFill>
                <a:srgbClr val="002060"/>
              </a:solidFill>
            </a:rPr>
            <a:t>Improve coordinated systems of care within the school and with community partnerships</a:t>
          </a:r>
          <a:endParaRPr lang="en-US" dirty="0"/>
        </a:p>
      </dgm:t>
    </dgm:pt>
    <dgm:pt modelId="{ADC9C075-A288-43E4-8027-69CB9F26580F}" type="parTrans" cxnId="{8D2739F8-B491-4E22-AAA9-05A52D0A413B}">
      <dgm:prSet/>
      <dgm:spPr/>
      <dgm:t>
        <a:bodyPr/>
        <a:lstStyle/>
        <a:p>
          <a:endParaRPr lang="en-US"/>
        </a:p>
      </dgm:t>
    </dgm:pt>
    <dgm:pt modelId="{14874B06-AA59-48E7-A21E-4835E0E6F365}" type="sibTrans" cxnId="{8D2739F8-B491-4E22-AAA9-05A52D0A413B}">
      <dgm:prSet/>
      <dgm:spPr/>
      <dgm:t>
        <a:bodyPr/>
        <a:lstStyle/>
        <a:p>
          <a:endParaRPr lang="en-US"/>
        </a:p>
      </dgm:t>
    </dgm:pt>
    <dgm:pt modelId="{4468C566-67CD-4D7E-BD4D-F6593921584D}">
      <dgm:prSet phldrT="[Text]"/>
      <dgm:spPr/>
      <dgm:t>
        <a:bodyPr/>
        <a:lstStyle/>
        <a:p>
          <a:pPr>
            <a:buFont typeface="Arial" panose="020B0604020202020204" pitchFamily="34" charset="0"/>
            <a:buChar char="•"/>
          </a:pPr>
          <a:r>
            <a:rPr lang="en-US" dirty="0">
              <a:solidFill>
                <a:srgbClr val="002060"/>
              </a:solidFill>
            </a:rPr>
            <a:t>Track/assess early identification of at-risk students, identify supports that might benefit them and responsiveness to services, and evaluate student and school outcomes</a:t>
          </a:r>
          <a:endParaRPr lang="en-US" dirty="0"/>
        </a:p>
      </dgm:t>
    </dgm:pt>
    <dgm:pt modelId="{46083F3E-F0D2-480E-9084-3AE210D6E969}" type="parTrans" cxnId="{173E9F9A-6295-4B3E-8A60-1D2EA8254970}">
      <dgm:prSet/>
      <dgm:spPr/>
      <dgm:t>
        <a:bodyPr/>
        <a:lstStyle/>
        <a:p>
          <a:endParaRPr lang="en-US"/>
        </a:p>
      </dgm:t>
    </dgm:pt>
    <dgm:pt modelId="{91BB74ED-99F6-423A-B6DE-EFB7F8AD7F2D}" type="sibTrans" cxnId="{173E9F9A-6295-4B3E-8A60-1D2EA8254970}">
      <dgm:prSet/>
      <dgm:spPr/>
      <dgm:t>
        <a:bodyPr/>
        <a:lstStyle/>
        <a:p>
          <a:endParaRPr lang="en-US"/>
        </a:p>
      </dgm:t>
    </dgm:pt>
    <dgm:pt modelId="{56F4546A-7201-4332-9367-1BA2E6C51D89}">
      <dgm:prSet phldrT="[Text]"/>
      <dgm:spPr/>
      <dgm:t>
        <a:bodyPr/>
        <a:lstStyle/>
        <a:p>
          <a:r>
            <a:rPr lang="en-US" dirty="0">
              <a:solidFill>
                <a:srgbClr val="002060"/>
              </a:solidFill>
            </a:rPr>
            <a:t>Engage families, including linking families to resources and supports to reduce stressors</a:t>
          </a:r>
          <a:endParaRPr lang="en-US" dirty="0"/>
        </a:p>
      </dgm:t>
    </dgm:pt>
    <dgm:pt modelId="{E57C3D58-ABA9-44D4-8101-4066298401BB}" type="parTrans" cxnId="{31DA407C-117F-4AE1-BE6B-A595CA58769B}">
      <dgm:prSet/>
      <dgm:spPr/>
      <dgm:t>
        <a:bodyPr/>
        <a:lstStyle/>
        <a:p>
          <a:endParaRPr lang="en-US"/>
        </a:p>
      </dgm:t>
    </dgm:pt>
    <dgm:pt modelId="{9574562B-BA70-4F92-9F44-1E0FE32F85E2}" type="sibTrans" cxnId="{31DA407C-117F-4AE1-BE6B-A595CA58769B}">
      <dgm:prSet/>
      <dgm:spPr/>
      <dgm:t>
        <a:bodyPr/>
        <a:lstStyle/>
        <a:p>
          <a:endParaRPr lang="en-US"/>
        </a:p>
      </dgm:t>
    </dgm:pt>
    <dgm:pt modelId="{DEC977AF-11B2-43CA-AA5A-381091224A8A}">
      <dgm:prSet phldrT="[Text]" custT="1"/>
      <dgm:spPr/>
      <dgm: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solidFill>
                <a:srgbClr val="002060"/>
              </a:solidFill>
              <a:latin typeface="Arial"/>
              <a:ea typeface="+mn-ea"/>
              <a:cs typeface="+mn-cs"/>
            </a:rPr>
            <a:t>Tailored evidence-based interventions</a:t>
          </a:r>
        </a:p>
      </dgm:t>
    </dgm:pt>
    <dgm:pt modelId="{A3DAED7C-34F3-480A-AF83-52C235E3F61E}" type="parTrans" cxnId="{73837191-0BC5-4760-BDF2-E83182A9ACE9}">
      <dgm:prSet/>
      <dgm:spPr/>
      <dgm:t>
        <a:bodyPr/>
        <a:lstStyle/>
        <a:p>
          <a:endParaRPr lang="en-US"/>
        </a:p>
      </dgm:t>
    </dgm:pt>
    <dgm:pt modelId="{ECB76A99-BFFB-44DC-8803-431514571AF2}" type="sibTrans" cxnId="{73837191-0BC5-4760-BDF2-E83182A9ACE9}">
      <dgm:prSet/>
      <dgm:spPr/>
      <dgm:t>
        <a:bodyPr/>
        <a:lstStyle/>
        <a:p>
          <a:endParaRPr lang="en-US"/>
        </a:p>
      </dgm:t>
    </dgm:pt>
    <dgm:pt modelId="{ED0EEEA8-FB46-426A-83B6-14AC809E2E4C}" type="pres">
      <dgm:prSet presAssocID="{D0B05632-7FD1-43BA-90E3-5235DC1059AA}" presName="Name0" presStyleCnt="0">
        <dgm:presLayoutVars>
          <dgm:dir/>
          <dgm:animLvl val="lvl"/>
          <dgm:resizeHandles val="exact"/>
        </dgm:presLayoutVars>
      </dgm:prSet>
      <dgm:spPr/>
      <dgm:t>
        <a:bodyPr/>
        <a:lstStyle/>
        <a:p>
          <a:endParaRPr lang="en-US"/>
        </a:p>
      </dgm:t>
    </dgm:pt>
    <dgm:pt modelId="{F61E29BA-3239-4B21-9556-6DF7D21F1630}" type="pres">
      <dgm:prSet presAssocID="{F5294D39-E253-4916-96E5-CB990CB52AAA}" presName="linNode" presStyleCnt="0"/>
      <dgm:spPr/>
    </dgm:pt>
    <dgm:pt modelId="{0477AD45-1987-4537-9B61-1AFB9C5E78EB}" type="pres">
      <dgm:prSet presAssocID="{F5294D39-E253-4916-96E5-CB990CB52AAA}" presName="parentText" presStyleLbl="node1" presStyleIdx="0" presStyleCnt="3" custLinFactNeighborY="-151">
        <dgm:presLayoutVars>
          <dgm:chMax val="1"/>
          <dgm:bulletEnabled val="1"/>
        </dgm:presLayoutVars>
      </dgm:prSet>
      <dgm:spPr/>
      <dgm:t>
        <a:bodyPr/>
        <a:lstStyle/>
        <a:p>
          <a:endParaRPr lang="en-US"/>
        </a:p>
      </dgm:t>
    </dgm:pt>
    <dgm:pt modelId="{C234E444-B29A-4420-BFF0-834AB1332FED}" type="pres">
      <dgm:prSet presAssocID="{F5294D39-E253-4916-96E5-CB990CB52AAA}" presName="descendantText" presStyleLbl="alignAccFollowNode1" presStyleIdx="0" presStyleCnt="3">
        <dgm:presLayoutVars>
          <dgm:bulletEnabled val="1"/>
        </dgm:presLayoutVars>
      </dgm:prSet>
      <dgm:spPr/>
      <dgm:t>
        <a:bodyPr/>
        <a:lstStyle/>
        <a:p>
          <a:endParaRPr lang="en-US"/>
        </a:p>
      </dgm:t>
    </dgm:pt>
    <dgm:pt modelId="{8A988321-8683-4542-BEFE-EA99C53315CA}" type="pres">
      <dgm:prSet presAssocID="{DA3D5D77-7370-4D72-9566-39BF482B6542}" presName="sp" presStyleCnt="0"/>
      <dgm:spPr/>
    </dgm:pt>
    <dgm:pt modelId="{107ACD2A-FBDB-4960-A290-19CBD501E6ED}" type="pres">
      <dgm:prSet presAssocID="{D574A4F4-6280-48C0-875F-BA5BC0FF986F}" presName="linNode" presStyleCnt="0"/>
      <dgm:spPr/>
    </dgm:pt>
    <dgm:pt modelId="{07DE2135-F128-430C-96B8-C4C63FA1D286}" type="pres">
      <dgm:prSet presAssocID="{D574A4F4-6280-48C0-875F-BA5BC0FF986F}" presName="parentText" presStyleLbl="node1" presStyleIdx="1" presStyleCnt="3">
        <dgm:presLayoutVars>
          <dgm:chMax val="1"/>
          <dgm:bulletEnabled val="1"/>
        </dgm:presLayoutVars>
      </dgm:prSet>
      <dgm:spPr/>
      <dgm:t>
        <a:bodyPr/>
        <a:lstStyle/>
        <a:p>
          <a:endParaRPr lang="en-US"/>
        </a:p>
      </dgm:t>
    </dgm:pt>
    <dgm:pt modelId="{268629DD-7AB7-4F67-82CE-2592F5E20ACE}" type="pres">
      <dgm:prSet presAssocID="{D574A4F4-6280-48C0-875F-BA5BC0FF986F}" presName="descendantText" presStyleLbl="alignAccFollowNode1" presStyleIdx="1" presStyleCnt="3">
        <dgm:presLayoutVars>
          <dgm:bulletEnabled val="1"/>
        </dgm:presLayoutVars>
      </dgm:prSet>
      <dgm:spPr/>
      <dgm:t>
        <a:bodyPr/>
        <a:lstStyle/>
        <a:p>
          <a:endParaRPr lang="en-US"/>
        </a:p>
      </dgm:t>
    </dgm:pt>
    <dgm:pt modelId="{71B95568-92DE-4634-AAA9-E54948519599}" type="pres">
      <dgm:prSet presAssocID="{EA8927DA-2F93-41A3-A47A-0E27E4D73B13}" presName="sp" presStyleCnt="0"/>
      <dgm:spPr/>
    </dgm:pt>
    <dgm:pt modelId="{88964582-BA47-4C35-ABB8-9E6D111C74D0}" type="pres">
      <dgm:prSet presAssocID="{2465870F-9BC0-4F06-9C99-EEDB991E1726}" presName="linNode" presStyleCnt="0"/>
      <dgm:spPr/>
    </dgm:pt>
    <dgm:pt modelId="{7B40DE8E-2E1F-4D24-84ED-56C0D1DE1396}" type="pres">
      <dgm:prSet presAssocID="{2465870F-9BC0-4F06-9C99-EEDB991E1726}" presName="parentText" presStyleLbl="node1" presStyleIdx="2" presStyleCnt="3">
        <dgm:presLayoutVars>
          <dgm:chMax val="1"/>
          <dgm:bulletEnabled val="1"/>
        </dgm:presLayoutVars>
      </dgm:prSet>
      <dgm:spPr/>
      <dgm:t>
        <a:bodyPr/>
        <a:lstStyle/>
        <a:p>
          <a:endParaRPr lang="en-US"/>
        </a:p>
      </dgm:t>
    </dgm:pt>
    <dgm:pt modelId="{DE6C1ED3-4BC9-44D0-9698-7B1A12C55143}" type="pres">
      <dgm:prSet presAssocID="{2465870F-9BC0-4F06-9C99-EEDB991E1726}" presName="descendantText" presStyleLbl="alignAccFollowNode1" presStyleIdx="2" presStyleCnt="3">
        <dgm:presLayoutVars>
          <dgm:bulletEnabled val="1"/>
        </dgm:presLayoutVars>
      </dgm:prSet>
      <dgm:spPr/>
      <dgm:t>
        <a:bodyPr/>
        <a:lstStyle/>
        <a:p>
          <a:endParaRPr lang="en-US"/>
        </a:p>
      </dgm:t>
    </dgm:pt>
  </dgm:ptLst>
  <dgm:cxnLst>
    <dgm:cxn modelId="{31DA407C-117F-4AE1-BE6B-A595CA58769B}" srcId="{2465870F-9BC0-4F06-9C99-EEDB991E1726}" destId="{56F4546A-7201-4332-9367-1BA2E6C51D89}" srcOrd="1" destOrd="0" parTransId="{E57C3D58-ABA9-44D4-8101-4066298401BB}" sibTransId="{9574562B-BA70-4F92-9F44-1E0FE32F85E2}"/>
    <dgm:cxn modelId="{343C3CAE-037F-45D6-8088-9EE6692B08B5}" srcId="{D574A4F4-6280-48C0-875F-BA5BC0FF986F}" destId="{A45E9009-0253-4D56-B6E5-E814ECE6269E}" srcOrd="0" destOrd="0" parTransId="{FA874B96-4FB2-4807-9B5B-4DAF8BF514D6}" sibTransId="{4D22776F-719A-4224-A7B4-373159A3ECA8}"/>
    <dgm:cxn modelId="{C1974286-7CD1-4BCF-8396-0CF62730EE1C}" srcId="{D0B05632-7FD1-43BA-90E3-5235DC1059AA}" destId="{2465870F-9BC0-4F06-9C99-EEDB991E1726}" srcOrd="2" destOrd="0" parTransId="{A58369A3-E060-4477-AFC9-8DDA8F63DEC9}" sibTransId="{3C5815B1-287F-46AF-8CA8-F6A87D398CC5}"/>
    <dgm:cxn modelId="{51D6392F-FF5A-43B7-B2F6-D6B894AAA92B}" type="presOf" srcId="{D574A4F4-6280-48C0-875F-BA5BC0FF986F}" destId="{07DE2135-F128-430C-96B8-C4C63FA1D286}" srcOrd="0" destOrd="0" presId="urn:microsoft.com/office/officeart/2005/8/layout/vList5"/>
    <dgm:cxn modelId="{66920A88-2B39-4DA6-AADF-2471D29EC4BB}" srcId="{D0B05632-7FD1-43BA-90E3-5235DC1059AA}" destId="{D574A4F4-6280-48C0-875F-BA5BC0FF986F}" srcOrd="1" destOrd="0" parTransId="{F007E5B9-2C5E-403D-988A-D31B3C038C19}" sibTransId="{EA8927DA-2F93-41A3-A47A-0E27E4D73B13}"/>
    <dgm:cxn modelId="{141AA83D-791D-4D28-A34F-7AA9D24C2BCB}" type="presOf" srcId="{A45E9009-0253-4D56-B6E5-E814ECE6269E}" destId="{268629DD-7AB7-4F67-82CE-2592F5E20ACE}" srcOrd="0" destOrd="0" presId="urn:microsoft.com/office/officeart/2005/8/layout/vList5"/>
    <dgm:cxn modelId="{6F319A1A-77E0-4244-A2DC-A61344ED957D}" type="presOf" srcId="{F5294D39-E253-4916-96E5-CB990CB52AAA}" destId="{0477AD45-1987-4537-9B61-1AFB9C5E78EB}" srcOrd="0" destOrd="0" presId="urn:microsoft.com/office/officeart/2005/8/layout/vList5"/>
    <dgm:cxn modelId="{BBE08340-23BF-45F4-96DC-46D0EB424971}" type="presOf" srcId="{EACF0B2A-6F03-4D6E-928B-E1717DC76B82}" destId="{C234E444-B29A-4420-BFF0-834AB1332FED}" srcOrd="0" destOrd="0" presId="urn:microsoft.com/office/officeart/2005/8/layout/vList5"/>
    <dgm:cxn modelId="{2538E44B-1345-4012-B0C1-7D3E83D70BB5}" srcId="{D0B05632-7FD1-43BA-90E3-5235DC1059AA}" destId="{F5294D39-E253-4916-96E5-CB990CB52AAA}" srcOrd="0" destOrd="0" parTransId="{E7291DEF-597C-47EF-88A7-D08C86017D3C}" sibTransId="{DA3D5D77-7370-4D72-9566-39BF482B6542}"/>
    <dgm:cxn modelId="{8D2739F8-B491-4E22-AAA9-05A52D0A413B}" srcId="{2465870F-9BC0-4F06-9C99-EEDB991E1726}" destId="{ACFE1853-772F-4CB9-8A33-055F28C40D8A}" srcOrd="0" destOrd="0" parTransId="{ADC9C075-A288-43E4-8027-69CB9F26580F}" sibTransId="{14874B06-AA59-48E7-A21E-4835E0E6F365}"/>
    <dgm:cxn modelId="{F43591CB-9580-4CFE-96C9-34D2E0171A14}" type="presOf" srcId="{ACFE1853-772F-4CB9-8A33-055F28C40D8A}" destId="{DE6C1ED3-4BC9-44D0-9698-7B1A12C55143}" srcOrd="0" destOrd="0" presId="urn:microsoft.com/office/officeart/2005/8/layout/vList5"/>
    <dgm:cxn modelId="{7499E114-3DE4-4D9B-AF1C-4721C491CB20}" type="presOf" srcId="{2465870F-9BC0-4F06-9C99-EEDB991E1726}" destId="{7B40DE8E-2E1F-4D24-84ED-56C0D1DE1396}" srcOrd="0" destOrd="0" presId="urn:microsoft.com/office/officeart/2005/8/layout/vList5"/>
    <dgm:cxn modelId="{173E9F9A-6295-4B3E-8A60-1D2EA8254970}" srcId="{D574A4F4-6280-48C0-875F-BA5BC0FF986F}" destId="{4468C566-67CD-4D7E-BD4D-F6593921584D}" srcOrd="1" destOrd="0" parTransId="{46083F3E-F0D2-480E-9084-3AE210D6E969}" sibTransId="{91BB74ED-99F6-423A-B6DE-EFB7F8AD7F2D}"/>
    <dgm:cxn modelId="{EBF55CD2-E2A0-46EB-95A9-9755AF09369B}" type="presOf" srcId="{DEC977AF-11B2-43CA-AA5A-381091224A8A}" destId="{C234E444-B29A-4420-BFF0-834AB1332FED}" srcOrd="0" destOrd="1" presId="urn:microsoft.com/office/officeart/2005/8/layout/vList5"/>
    <dgm:cxn modelId="{20D09332-6A85-4803-BBFE-E2C1A5DDA556}" type="presOf" srcId="{D0B05632-7FD1-43BA-90E3-5235DC1059AA}" destId="{ED0EEEA8-FB46-426A-83B6-14AC809E2E4C}" srcOrd="0" destOrd="0" presId="urn:microsoft.com/office/officeart/2005/8/layout/vList5"/>
    <dgm:cxn modelId="{71191ACD-722B-4917-ABC8-5AECF75F22EC}" type="presOf" srcId="{56F4546A-7201-4332-9367-1BA2E6C51D89}" destId="{DE6C1ED3-4BC9-44D0-9698-7B1A12C55143}" srcOrd="0" destOrd="1" presId="urn:microsoft.com/office/officeart/2005/8/layout/vList5"/>
    <dgm:cxn modelId="{73837191-0BC5-4760-BDF2-E83182A9ACE9}" srcId="{F5294D39-E253-4916-96E5-CB990CB52AAA}" destId="{DEC977AF-11B2-43CA-AA5A-381091224A8A}" srcOrd="1" destOrd="0" parTransId="{A3DAED7C-34F3-480A-AF83-52C235E3F61E}" sibTransId="{ECB76A99-BFFB-44DC-8803-431514571AF2}"/>
    <dgm:cxn modelId="{E79456B2-0D0C-443B-BC09-4B14D126591C}" type="presOf" srcId="{4468C566-67CD-4D7E-BD4D-F6593921584D}" destId="{268629DD-7AB7-4F67-82CE-2592F5E20ACE}" srcOrd="0" destOrd="1" presId="urn:microsoft.com/office/officeart/2005/8/layout/vList5"/>
    <dgm:cxn modelId="{8F587BB1-900A-4B37-B716-66010F2F7159}" srcId="{F5294D39-E253-4916-96E5-CB990CB52AAA}" destId="{EACF0B2A-6F03-4D6E-928B-E1717DC76B82}" srcOrd="0" destOrd="0" parTransId="{5B7BBBEA-F5B8-45DB-B2C0-D2DC1EB252AB}" sibTransId="{C933EACB-1E5F-4917-AAD3-1B5AE1720B94}"/>
    <dgm:cxn modelId="{67730344-D0C9-401D-9635-BE5C536D1DD0}" type="presParOf" srcId="{ED0EEEA8-FB46-426A-83B6-14AC809E2E4C}" destId="{F61E29BA-3239-4B21-9556-6DF7D21F1630}" srcOrd="0" destOrd="0" presId="urn:microsoft.com/office/officeart/2005/8/layout/vList5"/>
    <dgm:cxn modelId="{E212329E-42D9-4A40-AB9C-C2D587862B4B}" type="presParOf" srcId="{F61E29BA-3239-4B21-9556-6DF7D21F1630}" destId="{0477AD45-1987-4537-9B61-1AFB9C5E78EB}" srcOrd="0" destOrd="0" presId="urn:microsoft.com/office/officeart/2005/8/layout/vList5"/>
    <dgm:cxn modelId="{BC7F2121-B720-4084-A38E-836F2C0CB70D}" type="presParOf" srcId="{F61E29BA-3239-4B21-9556-6DF7D21F1630}" destId="{C234E444-B29A-4420-BFF0-834AB1332FED}" srcOrd="1" destOrd="0" presId="urn:microsoft.com/office/officeart/2005/8/layout/vList5"/>
    <dgm:cxn modelId="{92CB4A74-DCB1-4726-9295-EB0E127E422C}" type="presParOf" srcId="{ED0EEEA8-FB46-426A-83B6-14AC809E2E4C}" destId="{8A988321-8683-4542-BEFE-EA99C53315CA}" srcOrd="1" destOrd="0" presId="urn:microsoft.com/office/officeart/2005/8/layout/vList5"/>
    <dgm:cxn modelId="{283DEF86-2802-48B6-83C2-792CF8D460B0}" type="presParOf" srcId="{ED0EEEA8-FB46-426A-83B6-14AC809E2E4C}" destId="{107ACD2A-FBDB-4960-A290-19CBD501E6ED}" srcOrd="2" destOrd="0" presId="urn:microsoft.com/office/officeart/2005/8/layout/vList5"/>
    <dgm:cxn modelId="{D40452C3-1343-4058-9CC8-C2A47E625538}" type="presParOf" srcId="{107ACD2A-FBDB-4960-A290-19CBD501E6ED}" destId="{07DE2135-F128-430C-96B8-C4C63FA1D286}" srcOrd="0" destOrd="0" presId="urn:microsoft.com/office/officeart/2005/8/layout/vList5"/>
    <dgm:cxn modelId="{B6794E2E-284B-4073-AE5F-2AEC29122C8B}" type="presParOf" srcId="{107ACD2A-FBDB-4960-A290-19CBD501E6ED}" destId="{268629DD-7AB7-4F67-82CE-2592F5E20ACE}" srcOrd="1" destOrd="0" presId="urn:microsoft.com/office/officeart/2005/8/layout/vList5"/>
    <dgm:cxn modelId="{D9E39821-4E22-40B7-9571-1D38DC007F01}" type="presParOf" srcId="{ED0EEEA8-FB46-426A-83B6-14AC809E2E4C}" destId="{71B95568-92DE-4634-AAA9-E54948519599}" srcOrd="3" destOrd="0" presId="urn:microsoft.com/office/officeart/2005/8/layout/vList5"/>
    <dgm:cxn modelId="{D99A8DD6-4137-49C5-837E-19213221DA54}" type="presParOf" srcId="{ED0EEEA8-FB46-426A-83B6-14AC809E2E4C}" destId="{88964582-BA47-4C35-ABB8-9E6D111C74D0}" srcOrd="4" destOrd="0" presId="urn:microsoft.com/office/officeart/2005/8/layout/vList5"/>
    <dgm:cxn modelId="{6F5902A6-D7A6-4B78-A728-D1324A9C3ACA}" type="presParOf" srcId="{88964582-BA47-4C35-ABB8-9E6D111C74D0}" destId="{7B40DE8E-2E1F-4D24-84ED-56C0D1DE1396}" srcOrd="0" destOrd="0" presId="urn:microsoft.com/office/officeart/2005/8/layout/vList5"/>
    <dgm:cxn modelId="{77A6CA7B-B564-40AD-9EAA-3BBC60B9CB6A}" type="presParOf" srcId="{88964582-BA47-4C35-ABB8-9E6D111C74D0}" destId="{DE6C1ED3-4BC9-44D0-9698-7B1A12C551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19D323-6479-475A-8257-98A68A36C6C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27D95B0-BED8-4C3E-BDD7-A852569D490D}">
      <dgm:prSet phldrT="[Text]" custT="1"/>
      <dgm:spPr/>
      <dgm:t>
        <a:bodyPr/>
        <a:lstStyle/>
        <a:p>
          <a:r>
            <a:rPr lang="en-US" sz="1400" b="0" dirty="0">
              <a:solidFill>
                <a:srgbClr val="FFFFFF"/>
              </a:solidFill>
            </a:rPr>
            <a:t>Researchers</a:t>
          </a:r>
        </a:p>
      </dgm:t>
    </dgm:pt>
    <dgm:pt modelId="{30AF2218-613F-4334-A2A3-2DEF01F1967F}" type="parTrans" cxnId="{1BEC1FDC-3E9D-4640-BB4A-5B0E06204D66}">
      <dgm:prSet/>
      <dgm:spPr/>
      <dgm:t>
        <a:bodyPr/>
        <a:lstStyle/>
        <a:p>
          <a:endParaRPr lang="en-US"/>
        </a:p>
      </dgm:t>
    </dgm:pt>
    <dgm:pt modelId="{6BC7604C-9AE1-4240-AF88-E53B6D648EB7}" type="sibTrans" cxnId="{1BEC1FDC-3E9D-4640-BB4A-5B0E06204D66}">
      <dgm:prSet/>
      <dgm:spPr/>
      <dgm:t>
        <a:bodyPr/>
        <a:lstStyle/>
        <a:p>
          <a:endParaRPr lang="en-US"/>
        </a:p>
      </dgm:t>
    </dgm:pt>
    <dgm:pt modelId="{F865FC6C-A2CE-448D-B386-C9FB2476CBB3}">
      <dgm:prSet phldrT="[Text]" custT="1"/>
      <dgm:spPr/>
      <dgm:t>
        <a:bodyPr/>
        <a:lstStyle/>
        <a:p>
          <a:r>
            <a:rPr lang="en-US" sz="1400" b="0" dirty="0">
              <a:solidFill>
                <a:srgbClr val="FFFFFF"/>
              </a:solidFill>
            </a:rPr>
            <a:t>Policy Makers</a:t>
          </a:r>
        </a:p>
      </dgm:t>
    </dgm:pt>
    <dgm:pt modelId="{4C91401C-EDDF-4333-9BF5-C16E9E842535}" type="parTrans" cxnId="{14EFCFD6-A52A-4AFD-851B-7CF71064593B}">
      <dgm:prSet/>
      <dgm:spPr/>
      <dgm:t>
        <a:bodyPr/>
        <a:lstStyle/>
        <a:p>
          <a:endParaRPr lang="en-US"/>
        </a:p>
      </dgm:t>
    </dgm:pt>
    <dgm:pt modelId="{6861916B-979E-4BE1-B0FB-0D58A658B8BD}" type="sibTrans" cxnId="{14EFCFD6-A52A-4AFD-851B-7CF71064593B}">
      <dgm:prSet/>
      <dgm:spPr/>
      <dgm:t>
        <a:bodyPr/>
        <a:lstStyle/>
        <a:p>
          <a:endParaRPr lang="en-US"/>
        </a:p>
      </dgm:t>
    </dgm:pt>
    <dgm:pt modelId="{55317EFD-35CA-4E65-A796-495628E33E7A}">
      <dgm:prSet phldrT="[Text]" custT="1"/>
      <dgm:spPr/>
      <dgm:t>
        <a:bodyPr/>
        <a:lstStyle/>
        <a:p>
          <a:r>
            <a:rPr lang="en-US" sz="1400" b="0" dirty="0">
              <a:solidFill>
                <a:srgbClr val="FFFFFF"/>
              </a:solidFill>
            </a:rPr>
            <a:t>School Administrator</a:t>
          </a:r>
        </a:p>
      </dgm:t>
    </dgm:pt>
    <dgm:pt modelId="{E85CECC4-DE96-4D25-B296-1739111B377C}" type="parTrans" cxnId="{FF28D2A3-148D-4002-A560-81858CBD5C21}">
      <dgm:prSet/>
      <dgm:spPr/>
      <dgm:t>
        <a:bodyPr/>
        <a:lstStyle/>
        <a:p>
          <a:endParaRPr lang="en-US"/>
        </a:p>
      </dgm:t>
    </dgm:pt>
    <dgm:pt modelId="{9BC1D95C-6834-43CF-8FE7-29ABFA3729CA}" type="sibTrans" cxnId="{FF28D2A3-148D-4002-A560-81858CBD5C21}">
      <dgm:prSet/>
      <dgm:spPr/>
      <dgm:t>
        <a:bodyPr/>
        <a:lstStyle/>
        <a:p>
          <a:endParaRPr lang="en-US"/>
        </a:p>
      </dgm:t>
    </dgm:pt>
    <dgm:pt modelId="{6ECDCF17-E087-4A43-8F85-E9DD2A7840C1}">
      <dgm:prSet phldrT="[Text]" custT="1"/>
      <dgm:spPr/>
      <dgm:t>
        <a:bodyPr/>
        <a:lstStyle/>
        <a:p>
          <a:r>
            <a:rPr lang="en-US" sz="1400" b="0" dirty="0">
              <a:solidFill>
                <a:srgbClr val="FFFFFF"/>
              </a:solidFill>
            </a:rPr>
            <a:t>Practitioners</a:t>
          </a:r>
        </a:p>
      </dgm:t>
    </dgm:pt>
    <dgm:pt modelId="{72E8F2B8-12F8-4973-B1C6-E6C79C7AAFA0}" type="parTrans" cxnId="{856DFCAF-2C3F-48DE-AA27-F5D5C1BF5BB0}">
      <dgm:prSet/>
      <dgm:spPr/>
      <dgm:t>
        <a:bodyPr/>
        <a:lstStyle/>
        <a:p>
          <a:endParaRPr lang="en-US"/>
        </a:p>
      </dgm:t>
    </dgm:pt>
    <dgm:pt modelId="{E9BB0E02-D5B3-4BE8-BD36-C96C87CFD277}" type="sibTrans" cxnId="{856DFCAF-2C3F-48DE-AA27-F5D5C1BF5BB0}">
      <dgm:prSet/>
      <dgm:spPr/>
      <dgm:t>
        <a:bodyPr/>
        <a:lstStyle/>
        <a:p>
          <a:endParaRPr lang="en-US"/>
        </a:p>
      </dgm:t>
    </dgm:pt>
    <dgm:pt modelId="{7CE04B47-7054-4769-ADCD-6672B0D5F1CE}">
      <dgm:prSet phldrT="[Text]" custT="1"/>
      <dgm:spPr/>
      <dgm:t>
        <a:bodyPr anchor="t"/>
        <a:lstStyle/>
        <a:p>
          <a:r>
            <a:rPr lang="en-US" sz="2000" b="0" dirty="0">
              <a:solidFill>
                <a:srgbClr val="FFFFFF"/>
              </a:solidFill>
            </a:rPr>
            <a:t>Convener</a:t>
          </a:r>
        </a:p>
      </dgm:t>
    </dgm:pt>
    <dgm:pt modelId="{9808F292-F639-4644-A588-B275668C4DB5}" type="parTrans" cxnId="{3FD99D85-C679-47AE-A82B-7A9D64A19CDE}">
      <dgm:prSet/>
      <dgm:spPr/>
      <dgm:t>
        <a:bodyPr/>
        <a:lstStyle/>
        <a:p>
          <a:endParaRPr lang="en-US"/>
        </a:p>
      </dgm:t>
    </dgm:pt>
    <dgm:pt modelId="{CCC0A506-4DF0-4652-A505-22673D8E7002}" type="sibTrans" cxnId="{3FD99D85-C679-47AE-A82B-7A9D64A19CDE}">
      <dgm:prSet/>
      <dgm:spPr/>
      <dgm:t>
        <a:bodyPr/>
        <a:lstStyle/>
        <a:p>
          <a:endParaRPr lang="en-US"/>
        </a:p>
      </dgm:t>
    </dgm:pt>
    <dgm:pt modelId="{0780F2DC-BC70-4E42-9212-82A59617A88B}">
      <dgm:prSet phldrT="[Text]" custT="1"/>
      <dgm:spPr/>
      <dgm:t>
        <a:bodyPr/>
        <a:lstStyle/>
        <a:p>
          <a:r>
            <a:rPr lang="en-US" sz="1400" b="0" dirty="0">
              <a:solidFill>
                <a:srgbClr val="FFFFFF"/>
              </a:solidFill>
            </a:rPr>
            <a:t>Community Members</a:t>
          </a:r>
        </a:p>
      </dgm:t>
    </dgm:pt>
    <dgm:pt modelId="{E2097B38-22A5-4983-A61E-3132E54EFBC4}" type="parTrans" cxnId="{C76F1976-A16A-419E-AA61-31FA3DAC6175}">
      <dgm:prSet/>
      <dgm:spPr/>
      <dgm:t>
        <a:bodyPr/>
        <a:lstStyle/>
        <a:p>
          <a:endParaRPr lang="en-US"/>
        </a:p>
      </dgm:t>
    </dgm:pt>
    <dgm:pt modelId="{5AB3B473-8C81-4268-B572-8D0A23376398}" type="sibTrans" cxnId="{C76F1976-A16A-419E-AA61-31FA3DAC6175}">
      <dgm:prSet/>
      <dgm:spPr/>
      <dgm:t>
        <a:bodyPr/>
        <a:lstStyle/>
        <a:p>
          <a:endParaRPr lang="en-US"/>
        </a:p>
      </dgm:t>
    </dgm:pt>
    <dgm:pt modelId="{B571414D-AA05-48C9-A00C-00F470DB32DE}">
      <dgm:prSet phldrT="[Text]" custT="1"/>
      <dgm:spPr/>
      <dgm:t>
        <a:bodyPr/>
        <a:lstStyle/>
        <a:p>
          <a:r>
            <a:rPr lang="en-US" sz="1300" b="0" dirty="0">
              <a:solidFill>
                <a:srgbClr val="FFFFFF"/>
              </a:solidFill>
            </a:rPr>
            <a:t>Community Based Organizations</a:t>
          </a:r>
        </a:p>
      </dgm:t>
    </dgm:pt>
    <dgm:pt modelId="{699CD657-AE62-4E69-B3DC-D8D7BA3077B4}" type="parTrans" cxnId="{CF4807DB-5C49-443F-8092-6A530A24736A}">
      <dgm:prSet/>
      <dgm:spPr/>
      <dgm:t>
        <a:bodyPr/>
        <a:lstStyle/>
        <a:p>
          <a:endParaRPr lang="en-US"/>
        </a:p>
      </dgm:t>
    </dgm:pt>
    <dgm:pt modelId="{F47A8863-D292-4728-8746-9BBCEB803D93}" type="sibTrans" cxnId="{CF4807DB-5C49-443F-8092-6A530A24736A}">
      <dgm:prSet/>
      <dgm:spPr/>
      <dgm:t>
        <a:bodyPr/>
        <a:lstStyle/>
        <a:p>
          <a:endParaRPr lang="en-US"/>
        </a:p>
      </dgm:t>
    </dgm:pt>
    <dgm:pt modelId="{266A0EDC-F4D1-4683-99F6-74EA422A7A97}" type="pres">
      <dgm:prSet presAssocID="{C619D323-6479-475A-8257-98A68A36C6C6}" presName="Name0" presStyleCnt="0">
        <dgm:presLayoutVars>
          <dgm:chMax val="1"/>
          <dgm:chPref val="1"/>
          <dgm:dir/>
          <dgm:animOne val="branch"/>
          <dgm:animLvl val="lvl"/>
        </dgm:presLayoutVars>
      </dgm:prSet>
      <dgm:spPr/>
      <dgm:t>
        <a:bodyPr/>
        <a:lstStyle/>
        <a:p>
          <a:endParaRPr lang="en-US"/>
        </a:p>
      </dgm:t>
    </dgm:pt>
    <dgm:pt modelId="{BA3DC2BF-D93D-4C25-AD12-67A21B7B209F}" type="pres">
      <dgm:prSet presAssocID="{7CE04B47-7054-4769-ADCD-6672B0D5F1CE}" presName="Parent" presStyleLbl="node0" presStyleIdx="0" presStyleCnt="1">
        <dgm:presLayoutVars>
          <dgm:chMax val="6"/>
          <dgm:chPref val="6"/>
        </dgm:presLayoutVars>
      </dgm:prSet>
      <dgm:spPr/>
      <dgm:t>
        <a:bodyPr/>
        <a:lstStyle/>
        <a:p>
          <a:endParaRPr lang="en-US"/>
        </a:p>
      </dgm:t>
    </dgm:pt>
    <dgm:pt modelId="{F8132DE7-DB58-4085-B10E-3F880D79663E}" type="pres">
      <dgm:prSet presAssocID="{F27D95B0-BED8-4C3E-BDD7-A852569D490D}" presName="Accent1" presStyleCnt="0"/>
      <dgm:spPr/>
    </dgm:pt>
    <dgm:pt modelId="{D3E1A7AE-937B-4C07-A940-C4F72C38CB61}" type="pres">
      <dgm:prSet presAssocID="{F27D95B0-BED8-4C3E-BDD7-A852569D490D}" presName="Accent" presStyleLbl="bgShp" presStyleIdx="0" presStyleCnt="6"/>
      <dgm:spPr/>
    </dgm:pt>
    <dgm:pt modelId="{A4534B64-0370-4783-80D2-B2620017FA22}" type="pres">
      <dgm:prSet presAssocID="{F27D95B0-BED8-4C3E-BDD7-A852569D490D}" presName="Child1" presStyleLbl="node1" presStyleIdx="0" presStyleCnt="6">
        <dgm:presLayoutVars>
          <dgm:chMax val="0"/>
          <dgm:chPref val="0"/>
          <dgm:bulletEnabled val="1"/>
        </dgm:presLayoutVars>
      </dgm:prSet>
      <dgm:spPr/>
      <dgm:t>
        <a:bodyPr/>
        <a:lstStyle/>
        <a:p>
          <a:endParaRPr lang="en-US"/>
        </a:p>
      </dgm:t>
    </dgm:pt>
    <dgm:pt modelId="{B4754BEA-A1CB-4D26-8EFB-00130D9BF287}" type="pres">
      <dgm:prSet presAssocID="{F865FC6C-A2CE-448D-B386-C9FB2476CBB3}" presName="Accent2" presStyleCnt="0"/>
      <dgm:spPr/>
    </dgm:pt>
    <dgm:pt modelId="{C20DECE8-B114-4A49-9351-D1DCFE7482EF}" type="pres">
      <dgm:prSet presAssocID="{F865FC6C-A2CE-448D-B386-C9FB2476CBB3}" presName="Accent" presStyleLbl="bgShp" presStyleIdx="1" presStyleCnt="6"/>
      <dgm:spPr/>
    </dgm:pt>
    <dgm:pt modelId="{2DBFFDEC-DDC2-46E6-A031-1621A6171A2C}" type="pres">
      <dgm:prSet presAssocID="{F865FC6C-A2CE-448D-B386-C9FB2476CBB3}" presName="Child2" presStyleLbl="node1" presStyleIdx="1" presStyleCnt="6">
        <dgm:presLayoutVars>
          <dgm:chMax val="0"/>
          <dgm:chPref val="0"/>
          <dgm:bulletEnabled val="1"/>
        </dgm:presLayoutVars>
      </dgm:prSet>
      <dgm:spPr/>
      <dgm:t>
        <a:bodyPr/>
        <a:lstStyle/>
        <a:p>
          <a:endParaRPr lang="en-US"/>
        </a:p>
      </dgm:t>
    </dgm:pt>
    <dgm:pt modelId="{C6345B52-04E1-4AAF-BD12-8699D9CB3180}" type="pres">
      <dgm:prSet presAssocID="{55317EFD-35CA-4E65-A796-495628E33E7A}" presName="Accent3" presStyleCnt="0"/>
      <dgm:spPr/>
    </dgm:pt>
    <dgm:pt modelId="{7616DCCA-9254-43A3-A3CC-CA7145446D1A}" type="pres">
      <dgm:prSet presAssocID="{55317EFD-35CA-4E65-A796-495628E33E7A}" presName="Accent" presStyleLbl="bgShp" presStyleIdx="2" presStyleCnt="6"/>
      <dgm:spPr/>
    </dgm:pt>
    <dgm:pt modelId="{CC686124-786B-49B7-B7E8-38DCF585720B}" type="pres">
      <dgm:prSet presAssocID="{55317EFD-35CA-4E65-A796-495628E33E7A}" presName="Child3" presStyleLbl="node1" presStyleIdx="2" presStyleCnt="6">
        <dgm:presLayoutVars>
          <dgm:chMax val="0"/>
          <dgm:chPref val="0"/>
          <dgm:bulletEnabled val="1"/>
        </dgm:presLayoutVars>
      </dgm:prSet>
      <dgm:spPr/>
      <dgm:t>
        <a:bodyPr/>
        <a:lstStyle/>
        <a:p>
          <a:endParaRPr lang="en-US"/>
        </a:p>
      </dgm:t>
    </dgm:pt>
    <dgm:pt modelId="{3B504EDC-93DB-4820-9F2F-EB4A6BB35B9C}" type="pres">
      <dgm:prSet presAssocID="{B571414D-AA05-48C9-A00C-00F470DB32DE}" presName="Accent4" presStyleCnt="0"/>
      <dgm:spPr/>
    </dgm:pt>
    <dgm:pt modelId="{836FED04-566E-4DA1-BC06-C9556F984845}" type="pres">
      <dgm:prSet presAssocID="{B571414D-AA05-48C9-A00C-00F470DB32DE}" presName="Accent" presStyleLbl="bgShp" presStyleIdx="3" presStyleCnt="6"/>
      <dgm:spPr/>
    </dgm:pt>
    <dgm:pt modelId="{F6277D9D-BCE9-4D2A-9669-40FA2EBBFB4E}" type="pres">
      <dgm:prSet presAssocID="{B571414D-AA05-48C9-A00C-00F470DB32DE}" presName="Child4" presStyleLbl="node1" presStyleIdx="3" presStyleCnt="6">
        <dgm:presLayoutVars>
          <dgm:chMax val="0"/>
          <dgm:chPref val="0"/>
          <dgm:bulletEnabled val="1"/>
        </dgm:presLayoutVars>
      </dgm:prSet>
      <dgm:spPr/>
      <dgm:t>
        <a:bodyPr/>
        <a:lstStyle/>
        <a:p>
          <a:endParaRPr lang="en-US"/>
        </a:p>
      </dgm:t>
    </dgm:pt>
    <dgm:pt modelId="{B948ABA9-0132-49C8-B670-DB8AD63135C1}" type="pres">
      <dgm:prSet presAssocID="{0780F2DC-BC70-4E42-9212-82A59617A88B}" presName="Accent5" presStyleCnt="0"/>
      <dgm:spPr/>
    </dgm:pt>
    <dgm:pt modelId="{78CC2B09-8F8E-46A5-A52D-167B46D3CE32}" type="pres">
      <dgm:prSet presAssocID="{0780F2DC-BC70-4E42-9212-82A59617A88B}" presName="Accent" presStyleLbl="bgShp" presStyleIdx="4" presStyleCnt="6"/>
      <dgm:spPr/>
    </dgm:pt>
    <dgm:pt modelId="{960C3B81-CEE4-41BE-8108-9C9C28B34A01}" type="pres">
      <dgm:prSet presAssocID="{0780F2DC-BC70-4E42-9212-82A59617A88B}" presName="Child5" presStyleLbl="node1" presStyleIdx="4" presStyleCnt="6">
        <dgm:presLayoutVars>
          <dgm:chMax val="0"/>
          <dgm:chPref val="0"/>
          <dgm:bulletEnabled val="1"/>
        </dgm:presLayoutVars>
      </dgm:prSet>
      <dgm:spPr/>
      <dgm:t>
        <a:bodyPr/>
        <a:lstStyle/>
        <a:p>
          <a:endParaRPr lang="en-US"/>
        </a:p>
      </dgm:t>
    </dgm:pt>
    <dgm:pt modelId="{A0B51005-B54A-4409-B20B-B572AA80CA80}" type="pres">
      <dgm:prSet presAssocID="{6ECDCF17-E087-4A43-8F85-E9DD2A7840C1}" presName="Accent6" presStyleCnt="0"/>
      <dgm:spPr/>
    </dgm:pt>
    <dgm:pt modelId="{97B0F72E-2715-4CEA-B1C1-873080899BBF}" type="pres">
      <dgm:prSet presAssocID="{6ECDCF17-E087-4A43-8F85-E9DD2A7840C1}" presName="Accent" presStyleLbl="bgShp" presStyleIdx="5" presStyleCnt="6"/>
      <dgm:spPr/>
    </dgm:pt>
    <dgm:pt modelId="{68D653FD-34FE-454B-B548-9423EA02B2BA}" type="pres">
      <dgm:prSet presAssocID="{6ECDCF17-E087-4A43-8F85-E9DD2A7840C1}" presName="Child6" presStyleLbl="node1" presStyleIdx="5" presStyleCnt="6" custLinFactNeighborX="700" custLinFactNeighborY="-2160">
        <dgm:presLayoutVars>
          <dgm:chMax val="0"/>
          <dgm:chPref val="0"/>
          <dgm:bulletEnabled val="1"/>
        </dgm:presLayoutVars>
      </dgm:prSet>
      <dgm:spPr/>
      <dgm:t>
        <a:bodyPr/>
        <a:lstStyle/>
        <a:p>
          <a:endParaRPr lang="en-US"/>
        </a:p>
      </dgm:t>
    </dgm:pt>
  </dgm:ptLst>
  <dgm:cxnLst>
    <dgm:cxn modelId="{8EBB4D1E-63EE-4D5E-B80D-A2E548349082}" type="presOf" srcId="{0780F2DC-BC70-4E42-9212-82A59617A88B}" destId="{960C3B81-CEE4-41BE-8108-9C9C28B34A01}" srcOrd="0" destOrd="0" presId="urn:microsoft.com/office/officeart/2011/layout/HexagonRadial"/>
    <dgm:cxn modelId="{3FD99D85-C679-47AE-A82B-7A9D64A19CDE}" srcId="{C619D323-6479-475A-8257-98A68A36C6C6}" destId="{7CE04B47-7054-4769-ADCD-6672B0D5F1CE}" srcOrd="0" destOrd="0" parTransId="{9808F292-F639-4644-A588-B275668C4DB5}" sibTransId="{CCC0A506-4DF0-4652-A505-22673D8E7002}"/>
    <dgm:cxn modelId="{FF28D2A3-148D-4002-A560-81858CBD5C21}" srcId="{7CE04B47-7054-4769-ADCD-6672B0D5F1CE}" destId="{55317EFD-35CA-4E65-A796-495628E33E7A}" srcOrd="2" destOrd="0" parTransId="{E85CECC4-DE96-4D25-B296-1739111B377C}" sibTransId="{9BC1D95C-6834-43CF-8FE7-29ABFA3729CA}"/>
    <dgm:cxn modelId="{B0601B14-5632-4C0F-B89B-E4B2FD973097}" type="presOf" srcId="{F865FC6C-A2CE-448D-B386-C9FB2476CBB3}" destId="{2DBFFDEC-DDC2-46E6-A031-1621A6171A2C}" srcOrd="0" destOrd="0" presId="urn:microsoft.com/office/officeart/2011/layout/HexagonRadial"/>
    <dgm:cxn modelId="{BD386DE9-688E-4CD3-A9BA-2EE5C713DE7A}" type="presOf" srcId="{C619D323-6479-475A-8257-98A68A36C6C6}" destId="{266A0EDC-F4D1-4683-99F6-74EA422A7A97}" srcOrd="0" destOrd="0" presId="urn:microsoft.com/office/officeart/2011/layout/HexagonRadial"/>
    <dgm:cxn modelId="{CEE37AE4-9B52-4345-A682-7E2FBE619CEF}" type="presOf" srcId="{F27D95B0-BED8-4C3E-BDD7-A852569D490D}" destId="{A4534B64-0370-4783-80D2-B2620017FA22}" srcOrd="0" destOrd="0" presId="urn:microsoft.com/office/officeart/2011/layout/HexagonRadial"/>
    <dgm:cxn modelId="{1BEC1FDC-3E9D-4640-BB4A-5B0E06204D66}" srcId="{7CE04B47-7054-4769-ADCD-6672B0D5F1CE}" destId="{F27D95B0-BED8-4C3E-BDD7-A852569D490D}" srcOrd="0" destOrd="0" parTransId="{30AF2218-613F-4334-A2A3-2DEF01F1967F}" sibTransId="{6BC7604C-9AE1-4240-AF88-E53B6D648EB7}"/>
    <dgm:cxn modelId="{856DFCAF-2C3F-48DE-AA27-F5D5C1BF5BB0}" srcId="{7CE04B47-7054-4769-ADCD-6672B0D5F1CE}" destId="{6ECDCF17-E087-4A43-8F85-E9DD2A7840C1}" srcOrd="5" destOrd="0" parTransId="{72E8F2B8-12F8-4973-B1C6-E6C79C7AAFA0}" sibTransId="{E9BB0E02-D5B3-4BE8-BD36-C96C87CFD277}"/>
    <dgm:cxn modelId="{3935EC67-2ECB-4E83-A542-7213A77744E2}" type="presOf" srcId="{55317EFD-35CA-4E65-A796-495628E33E7A}" destId="{CC686124-786B-49B7-B7E8-38DCF585720B}" srcOrd="0" destOrd="0" presId="urn:microsoft.com/office/officeart/2011/layout/HexagonRadial"/>
    <dgm:cxn modelId="{3B71C2E4-D0F3-4F16-9B42-215028B3CC35}" type="presOf" srcId="{B571414D-AA05-48C9-A00C-00F470DB32DE}" destId="{F6277D9D-BCE9-4D2A-9669-40FA2EBBFB4E}" srcOrd="0" destOrd="0" presId="urn:microsoft.com/office/officeart/2011/layout/HexagonRadial"/>
    <dgm:cxn modelId="{14EFCFD6-A52A-4AFD-851B-7CF71064593B}" srcId="{7CE04B47-7054-4769-ADCD-6672B0D5F1CE}" destId="{F865FC6C-A2CE-448D-B386-C9FB2476CBB3}" srcOrd="1" destOrd="0" parTransId="{4C91401C-EDDF-4333-9BF5-C16E9E842535}" sibTransId="{6861916B-979E-4BE1-B0FB-0D58A658B8BD}"/>
    <dgm:cxn modelId="{C76F1976-A16A-419E-AA61-31FA3DAC6175}" srcId="{7CE04B47-7054-4769-ADCD-6672B0D5F1CE}" destId="{0780F2DC-BC70-4E42-9212-82A59617A88B}" srcOrd="4" destOrd="0" parTransId="{E2097B38-22A5-4983-A61E-3132E54EFBC4}" sibTransId="{5AB3B473-8C81-4268-B572-8D0A23376398}"/>
    <dgm:cxn modelId="{D2386FFF-019F-46B1-AF77-8716B1272280}" type="presOf" srcId="{7CE04B47-7054-4769-ADCD-6672B0D5F1CE}" destId="{BA3DC2BF-D93D-4C25-AD12-67A21B7B209F}" srcOrd="0" destOrd="0" presId="urn:microsoft.com/office/officeart/2011/layout/HexagonRadial"/>
    <dgm:cxn modelId="{CF4807DB-5C49-443F-8092-6A530A24736A}" srcId="{7CE04B47-7054-4769-ADCD-6672B0D5F1CE}" destId="{B571414D-AA05-48C9-A00C-00F470DB32DE}" srcOrd="3" destOrd="0" parTransId="{699CD657-AE62-4E69-B3DC-D8D7BA3077B4}" sibTransId="{F47A8863-D292-4728-8746-9BBCEB803D93}"/>
    <dgm:cxn modelId="{A7452ECC-4332-4095-BDE5-E7A78CE84DAF}" type="presOf" srcId="{6ECDCF17-E087-4A43-8F85-E9DD2A7840C1}" destId="{68D653FD-34FE-454B-B548-9423EA02B2BA}" srcOrd="0" destOrd="0" presId="urn:microsoft.com/office/officeart/2011/layout/HexagonRadial"/>
    <dgm:cxn modelId="{90A59125-7E99-4E74-B9DB-CD011524B9BC}" type="presParOf" srcId="{266A0EDC-F4D1-4683-99F6-74EA422A7A97}" destId="{BA3DC2BF-D93D-4C25-AD12-67A21B7B209F}" srcOrd="0" destOrd="0" presId="urn:microsoft.com/office/officeart/2011/layout/HexagonRadial"/>
    <dgm:cxn modelId="{25B78FD4-65A0-4A3C-BF91-22B941822FC6}" type="presParOf" srcId="{266A0EDC-F4D1-4683-99F6-74EA422A7A97}" destId="{F8132DE7-DB58-4085-B10E-3F880D79663E}" srcOrd="1" destOrd="0" presId="urn:microsoft.com/office/officeart/2011/layout/HexagonRadial"/>
    <dgm:cxn modelId="{40C583FE-0538-4462-9FBE-026FAA6601BB}" type="presParOf" srcId="{F8132DE7-DB58-4085-B10E-3F880D79663E}" destId="{D3E1A7AE-937B-4C07-A940-C4F72C38CB61}" srcOrd="0" destOrd="0" presId="urn:microsoft.com/office/officeart/2011/layout/HexagonRadial"/>
    <dgm:cxn modelId="{61A5128A-A2EF-4F8B-BBFB-986002E8D76A}" type="presParOf" srcId="{266A0EDC-F4D1-4683-99F6-74EA422A7A97}" destId="{A4534B64-0370-4783-80D2-B2620017FA22}" srcOrd="2" destOrd="0" presId="urn:microsoft.com/office/officeart/2011/layout/HexagonRadial"/>
    <dgm:cxn modelId="{4B5282DB-840E-4F5F-909F-AE230E83D1CE}" type="presParOf" srcId="{266A0EDC-F4D1-4683-99F6-74EA422A7A97}" destId="{B4754BEA-A1CB-4D26-8EFB-00130D9BF287}" srcOrd="3" destOrd="0" presId="urn:microsoft.com/office/officeart/2011/layout/HexagonRadial"/>
    <dgm:cxn modelId="{6A8A393A-14C8-4AD0-BB90-E8D32DD094EA}" type="presParOf" srcId="{B4754BEA-A1CB-4D26-8EFB-00130D9BF287}" destId="{C20DECE8-B114-4A49-9351-D1DCFE7482EF}" srcOrd="0" destOrd="0" presId="urn:microsoft.com/office/officeart/2011/layout/HexagonRadial"/>
    <dgm:cxn modelId="{8D77BC74-B5A1-4F5C-9219-34CCBD20591F}" type="presParOf" srcId="{266A0EDC-F4D1-4683-99F6-74EA422A7A97}" destId="{2DBFFDEC-DDC2-46E6-A031-1621A6171A2C}" srcOrd="4" destOrd="0" presId="urn:microsoft.com/office/officeart/2011/layout/HexagonRadial"/>
    <dgm:cxn modelId="{CA6EAE74-6DDF-4AFB-AADE-8E6E8200DDDF}" type="presParOf" srcId="{266A0EDC-F4D1-4683-99F6-74EA422A7A97}" destId="{C6345B52-04E1-4AAF-BD12-8699D9CB3180}" srcOrd="5" destOrd="0" presId="urn:microsoft.com/office/officeart/2011/layout/HexagonRadial"/>
    <dgm:cxn modelId="{931FBEE2-35E8-4DE3-BCD2-F4243C365C87}" type="presParOf" srcId="{C6345B52-04E1-4AAF-BD12-8699D9CB3180}" destId="{7616DCCA-9254-43A3-A3CC-CA7145446D1A}" srcOrd="0" destOrd="0" presId="urn:microsoft.com/office/officeart/2011/layout/HexagonRadial"/>
    <dgm:cxn modelId="{338EAD94-1EBB-4D58-89D6-1DDA364EE853}" type="presParOf" srcId="{266A0EDC-F4D1-4683-99F6-74EA422A7A97}" destId="{CC686124-786B-49B7-B7E8-38DCF585720B}" srcOrd="6" destOrd="0" presId="urn:microsoft.com/office/officeart/2011/layout/HexagonRadial"/>
    <dgm:cxn modelId="{B0B9AF26-448C-4358-B18B-30564E7B595D}" type="presParOf" srcId="{266A0EDC-F4D1-4683-99F6-74EA422A7A97}" destId="{3B504EDC-93DB-4820-9F2F-EB4A6BB35B9C}" srcOrd="7" destOrd="0" presId="urn:microsoft.com/office/officeart/2011/layout/HexagonRadial"/>
    <dgm:cxn modelId="{A5A79CF6-2A19-4A72-95C2-FD3AEAED1797}" type="presParOf" srcId="{3B504EDC-93DB-4820-9F2F-EB4A6BB35B9C}" destId="{836FED04-566E-4DA1-BC06-C9556F984845}" srcOrd="0" destOrd="0" presId="urn:microsoft.com/office/officeart/2011/layout/HexagonRadial"/>
    <dgm:cxn modelId="{F050EEAA-9A87-40D8-8CA0-117BC1D5D1FB}" type="presParOf" srcId="{266A0EDC-F4D1-4683-99F6-74EA422A7A97}" destId="{F6277D9D-BCE9-4D2A-9669-40FA2EBBFB4E}" srcOrd="8" destOrd="0" presId="urn:microsoft.com/office/officeart/2011/layout/HexagonRadial"/>
    <dgm:cxn modelId="{4AFBF19D-52EF-47DE-8087-66B5DBEC896F}" type="presParOf" srcId="{266A0EDC-F4D1-4683-99F6-74EA422A7A97}" destId="{B948ABA9-0132-49C8-B670-DB8AD63135C1}" srcOrd="9" destOrd="0" presId="urn:microsoft.com/office/officeart/2011/layout/HexagonRadial"/>
    <dgm:cxn modelId="{7177DB3C-3BFA-45C3-AE97-BBC455420D75}" type="presParOf" srcId="{B948ABA9-0132-49C8-B670-DB8AD63135C1}" destId="{78CC2B09-8F8E-46A5-A52D-167B46D3CE32}" srcOrd="0" destOrd="0" presId="urn:microsoft.com/office/officeart/2011/layout/HexagonRadial"/>
    <dgm:cxn modelId="{D04E6BF2-6379-4AE6-88A6-B982C258F9B8}" type="presParOf" srcId="{266A0EDC-F4D1-4683-99F6-74EA422A7A97}" destId="{960C3B81-CEE4-41BE-8108-9C9C28B34A01}" srcOrd="10" destOrd="0" presId="urn:microsoft.com/office/officeart/2011/layout/HexagonRadial"/>
    <dgm:cxn modelId="{659A2FAA-4A16-4DBE-8446-342AC15B17C6}" type="presParOf" srcId="{266A0EDC-F4D1-4683-99F6-74EA422A7A97}" destId="{A0B51005-B54A-4409-B20B-B572AA80CA80}" srcOrd="11" destOrd="0" presId="urn:microsoft.com/office/officeart/2011/layout/HexagonRadial"/>
    <dgm:cxn modelId="{83930F10-0236-4603-AFE8-ECD624F63335}" type="presParOf" srcId="{A0B51005-B54A-4409-B20B-B572AA80CA80}" destId="{97B0F72E-2715-4CEA-B1C1-873080899BBF}" srcOrd="0" destOrd="0" presId="urn:microsoft.com/office/officeart/2011/layout/HexagonRadial"/>
    <dgm:cxn modelId="{28F83E15-3048-4D79-AD58-362646B00D4C}" type="presParOf" srcId="{266A0EDC-F4D1-4683-99F6-74EA422A7A97}" destId="{68D653FD-34FE-454B-B548-9423EA02B2B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918B12-9F18-45BC-859D-A0F4A69B7F1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78ABD3F-021C-45BD-BDBA-52553306F889}">
      <dgm:prSet phldrT="[Text]"/>
      <dgm:spPr/>
      <dgm:t>
        <a:bodyPr/>
        <a:lstStyle/>
        <a:p>
          <a:r>
            <a:rPr lang="en-US" dirty="0" smtClean="0"/>
            <a:t>Education</a:t>
          </a:r>
          <a:endParaRPr lang="en-US" dirty="0"/>
        </a:p>
      </dgm:t>
    </dgm:pt>
    <dgm:pt modelId="{13646D44-A4E3-401E-B54C-C78B92D32AE9}" type="parTrans" cxnId="{018A5A9A-3CCF-487B-9ABD-493165881545}">
      <dgm:prSet/>
      <dgm:spPr/>
      <dgm:t>
        <a:bodyPr/>
        <a:lstStyle/>
        <a:p>
          <a:endParaRPr lang="en-US"/>
        </a:p>
      </dgm:t>
    </dgm:pt>
    <dgm:pt modelId="{23CA1F47-1B09-4427-9D38-A9BDC0895371}" type="sibTrans" cxnId="{018A5A9A-3CCF-487B-9ABD-493165881545}">
      <dgm:prSet/>
      <dgm:spPr/>
      <dgm:t>
        <a:bodyPr/>
        <a:lstStyle/>
        <a:p>
          <a:endParaRPr lang="en-US" dirty="0"/>
        </a:p>
      </dgm:t>
    </dgm:pt>
    <dgm:pt modelId="{EF7106D1-E054-4AEE-802D-1594D85AD86F}">
      <dgm:prSet phldrT="[Text]"/>
      <dgm:spPr/>
      <dgm:t>
        <a:bodyPr/>
        <a:lstStyle/>
        <a:p>
          <a:r>
            <a:rPr lang="en-US" dirty="0" smtClean="0"/>
            <a:t>Social Services</a:t>
          </a:r>
          <a:endParaRPr lang="en-US" dirty="0"/>
        </a:p>
      </dgm:t>
    </dgm:pt>
    <dgm:pt modelId="{FFC3F174-A1F1-448F-8442-A8BAF049F0EB}" type="parTrans" cxnId="{C335C878-60E3-4691-AD73-005C1AF253C5}">
      <dgm:prSet/>
      <dgm:spPr/>
      <dgm:t>
        <a:bodyPr/>
        <a:lstStyle/>
        <a:p>
          <a:endParaRPr lang="en-US"/>
        </a:p>
      </dgm:t>
    </dgm:pt>
    <dgm:pt modelId="{69D648D6-A584-41FF-85DC-D4A66382FEA9}" type="sibTrans" cxnId="{C335C878-60E3-4691-AD73-005C1AF253C5}">
      <dgm:prSet/>
      <dgm:spPr/>
      <dgm:t>
        <a:bodyPr/>
        <a:lstStyle/>
        <a:p>
          <a:endParaRPr lang="en-US" dirty="0"/>
        </a:p>
      </dgm:t>
    </dgm:pt>
    <dgm:pt modelId="{BAF0E3D1-5F54-42DC-90FF-5BB9640868C1}">
      <dgm:prSet phldrT="[Text]"/>
      <dgm:spPr/>
      <dgm:t>
        <a:bodyPr/>
        <a:lstStyle/>
        <a:p>
          <a:r>
            <a:rPr lang="en-US" dirty="0" smtClean="0"/>
            <a:t>Health</a:t>
          </a:r>
          <a:endParaRPr lang="en-US" dirty="0"/>
        </a:p>
      </dgm:t>
    </dgm:pt>
    <dgm:pt modelId="{33EC77CF-811D-4A25-AD35-0D1D858F53E7}" type="parTrans" cxnId="{D3DED258-7A56-4C1A-84B8-FE780BECB105}">
      <dgm:prSet/>
      <dgm:spPr/>
      <dgm:t>
        <a:bodyPr/>
        <a:lstStyle/>
        <a:p>
          <a:endParaRPr lang="en-US"/>
        </a:p>
      </dgm:t>
    </dgm:pt>
    <dgm:pt modelId="{11B6AB87-A194-4A42-8128-CBE6B36B00D8}" type="sibTrans" cxnId="{D3DED258-7A56-4C1A-84B8-FE780BECB105}">
      <dgm:prSet/>
      <dgm:spPr/>
      <dgm:t>
        <a:bodyPr/>
        <a:lstStyle/>
        <a:p>
          <a:endParaRPr lang="en-US" dirty="0"/>
        </a:p>
      </dgm:t>
    </dgm:pt>
    <dgm:pt modelId="{0CE1F5F9-772F-4210-ACAB-FBCD9271EBB2}" type="pres">
      <dgm:prSet presAssocID="{30918B12-9F18-45BC-859D-A0F4A69B7F19}" presName="cycle" presStyleCnt="0">
        <dgm:presLayoutVars>
          <dgm:dir/>
          <dgm:resizeHandles val="exact"/>
        </dgm:presLayoutVars>
      </dgm:prSet>
      <dgm:spPr/>
      <dgm:t>
        <a:bodyPr/>
        <a:lstStyle/>
        <a:p>
          <a:endParaRPr lang="en-US"/>
        </a:p>
      </dgm:t>
    </dgm:pt>
    <dgm:pt modelId="{2B585CD6-07FF-492B-B4EF-BDFC35231D2E}" type="pres">
      <dgm:prSet presAssocID="{C78ABD3F-021C-45BD-BDBA-52553306F889}" presName="dummy" presStyleCnt="0"/>
      <dgm:spPr/>
    </dgm:pt>
    <dgm:pt modelId="{42C5E78F-97E6-44F9-928C-60C6B2C766ED}" type="pres">
      <dgm:prSet presAssocID="{C78ABD3F-021C-45BD-BDBA-52553306F889}" presName="node" presStyleLbl="revTx" presStyleIdx="0" presStyleCnt="3" custRadScaleRad="120923" custRadScaleInc="17569">
        <dgm:presLayoutVars>
          <dgm:bulletEnabled val="1"/>
        </dgm:presLayoutVars>
      </dgm:prSet>
      <dgm:spPr/>
      <dgm:t>
        <a:bodyPr/>
        <a:lstStyle/>
        <a:p>
          <a:endParaRPr lang="en-US"/>
        </a:p>
      </dgm:t>
    </dgm:pt>
    <dgm:pt modelId="{49DAE7EB-DD1B-408C-B687-21D40E7EB4AB}" type="pres">
      <dgm:prSet presAssocID="{23CA1F47-1B09-4427-9D38-A9BDC0895371}" presName="sibTrans" presStyleLbl="node1" presStyleIdx="0" presStyleCnt="3"/>
      <dgm:spPr/>
      <dgm:t>
        <a:bodyPr/>
        <a:lstStyle/>
        <a:p>
          <a:endParaRPr lang="en-US"/>
        </a:p>
      </dgm:t>
    </dgm:pt>
    <dgm:pt modelId="{A3CFDF16-0C33-48DE-BD3A-723135E2386B}" type="pres">
      <dgm:prSet presAssocID="{EF7106D1-E054-4AEE-802D-1594D85AD86F}" presName="dummy" presStyleCnt="0"/>
      <dgm:spPr/>
    </dgm:pt>
    <dgm:pt modelId="{149E64B6-969A-44A1-82B3-7FF4D4F2F168}" type="pres">
      <dgm:prSet presAssocID="{EF7106D1-E054-4AEE-802D-1594D85AD86F}" presName="node" presStyleLbl="revTx" presStyleIdx="1" presStyleCnt="3" custRadScaleRad="113982" custRadScaleInc="-1023">
        <dgm:presLayoutVars>
          <dgm:bulletEnabled val="1"/>
        </dgm:presLayoutVars>
      </dgm:prSet>
      <dgm:spPr/>
      <dgm:t>
        <a:bodyPr/>
        <a:lstStyle/>
        <a:p>
          <a:endParaRPr lang="en-US"/>
        </a:p>
      </dgm:t>
    </dgm:pt>
    <dgm:pt modelId="{E38AAB34-209A-40B2-BA68-43F80189F692}" type="pres">
      <dgm:prSet presAssocID="{69D648D6-A584-41FF-85DC-D4A66382FEA9}" presName="sibTrans" presStyleLbl="node1" presStyleIdx="1" presStyleCnt="3"/>
      <dgm:spPr/>
      <dgm:t>
        <a:bodyPr/>
        <a:lstStyle/>
        <a:p>
          <a:endParaRPr lang="en-US"/>
        </a:p>
      </dgm:t>
    </dgm:pt>
    <dgm:pt modelId="{FF412D29-4678-4D55-85A9-4F55A3483E1E}" type="pres">
      <dgm:prSet presAssocID="{BAF0E3D1-5F54-42DC-90FF-5BB9640868C1}" presName="dummy" presStyleCnt="0"/>
      <dgm:spPr/>
    </dgm:pt>
    <dgm:pt modelId="{E9E46BA9-CA37-41CF-9CE9-74CF1B76D9C8}" type="pres">
      <dgm:prSet presAssocID="{BAF0E3D1-5F54-42DC-90FF-5BB9640868C1}" presName="node" presStyleLbl="revTx" presStyleIdx="2" presStyleCnt="3" custScaleY="85602" custRadScaleRad="120562" custRadScaleInc="-13745">
        <dgm:presLayoutVars>
          <dgm:bulletEnabled val="1"/>
        </dgm:presLayoutVars>
      </dgm:prSet>
      <dgm:spPr/>
      <dgm:t>
        <a:bodyPr/>
        <a:lstStyle/>
        <a:p>
          <a:endParaRPr lang="en-US"/>
        </a:p>
      </dgm:t>
    </dgm:pt>
    <dgm:pt modelId="{65AD0BC7-3AF0-41A8-8AE9-5375C33060DD}" type="pres">
      <dgm:prSet presAssocID="{11B6AB87-A194-4A42-8128-CBE6B36B00D8}" presName="sibTrans" presStyleLbl="node1" presStyleIdx="2" presStyleCnt="3"/>
      <dgm:spPr/>
      <dgm:t>
        <a:bodyPr/>
        <a:lstStyle/>
        <a:p>
          <a:endParaRPr lang="en-US"/>
        </a:p>
      </dgm:t>
    </dgm:pt>
  </dgm:ptLst>
  <dgm:cxnLst>
    <dgm:cxn modelId="{018A5A9A-3CCF-487B-9ABD-493165881545}" srcId="{30918B12-9F18-45BC-859D-A0F4A69B7F19}" destId="{C78ABD3F-021C-45BD-BDBA-52553306F889}" srcOrd="0" destOrd="0" parTransId="{13646D44-A4E3-401E-B54C-C78B92D32AE9}" sibTransId="{23CA1F47-1B09-4427-9D38-A9BDC0895371}"/>
    <dgm:cxn modelId="{DE34AD71-3859-4CF1-A54E-F234971CB21C}" type="presOf" srcId="{11B6AB87-A194-4A42-8128-CBE6B36B00D8}" destId="{65AD0BC7-3AF0-41A8-8AE9-5375C33060DD}" srcOrd="0" destOrd="0" presId="urn:microsoft.com/office/officeart/2005/8/layout/cycle1"/>
    <dgm:cxn modelId="{C335C878-60E3-4691-AD73-005C1AF253C5}" srcId="{30918B12-9F18-45BC-859D-A0F4A69B7F19}" destId="{EF7106D1-E054-4AEE-802D-1594D85AD86F}" srcOrd="1" destOrd="0" parTransId="{FFC3F174-A1F1-448F-8442-A8BAF049F0EB}" sibTransId="{69D648D6-A584-41FF-85DC-D4A66382FEA9}"/>
    <dgm:cxn modelId="{50D74D48-46BB-4673-8915-33BAE166F767}" type="presOf" srcId="{C78ABD3F-021C-45BD-BDBA-52553306F889}" destId="{42C5E78F-97E6-44F9-928C-60C6B2C766ED}" srcOrd="0" destOrd="0" presId="urn:microsoft.com/office/officeart/2005/8/layout/cycle1"/>
    <dgm:cxn modelId="{0C352CF1-5C2A-4EB8-8326-D24B9AF75E61}" type="presOf" srcId="{BAF0E3D1-5F54-42DC-90FF-5BB9640868C1}" destId="{E9E46BA9-CA37-41CF-9CE9-74CF1B76D9C8}" srcOrd="0" destOrd="0" presId="urn:microsoft.com/office/officeart/2005/8/layout/cycle1"/>
    <dgm:cxn modelId="{4CF89FD4-01EA-41EE-B5C8-8FD5EF3B9007}" type="presOf" srcId="{EF7106D1-E054-4AEE-802D-1594D85AD86F}" destId="{149E64B6-969A-44A1-82B3-7FF4D4F2F168}" srcOrd="0" destOrd="0" presId="urn:microsoft.com/office/officeart/2005/8/layout/cycle1"/>
    <dgm:cxn modelId="{7871F47A-4F9B-40F6-8DCE-095F37639410}" type="presOf" srcId="{23CA1F47-1B09-4427-9D38-A9BDC0895371}" destId="{49DAE7EB-DD1B-408C-B687-21D40E7EB4AB}" srcOrd="0" destOrd="0" presId="urn:microsoft.com/office/officeart/2005/8/layout/cycle1"/>
    <dgm:cxn modelId="{D3DED258-7A56-4C1A-84B8-FE780BECB105}" srcId="{30918B12-9F18-45BC-859D-A0F4A69B7F19}" destId="{BAF0E3D1-5F54-42DC-90FF-5BB9640868C1}" srcOrd="2" destOrd="0" parTransId="{33EC77CF-811D-4A25-AD35-0D1D858F53E7}" sibTransId="{11B6AB87-A194-4A42-8128-CBE6B36B00D8}"/>
    <dgm:cxn modelId="{17DB1F0B-BFB9-4107-8975-9DCA849460F3}" type="presOf" srcId="{69D648D6-A584-41FF-85DC-D4A66382FEA9}" destId="{E38AAB34-209A-40B2-BA68-43F80189F692}" srcOrd="0" destOrd="0" presId="urn:microsoft.com/office/officeart/2005/8/layout/cycle1"/>
    <dgm:cxn modelId="{2482179B-F0C9-48C8-BD28-035C3A47DBF7}" type="presOf" srcId="{30918B12-9F18-45BC-859D-A0F4A69B7F19}" destId="{0CE1F5F9-772F-4210-ACAB-FBCD9271EBB2}" srcOrd="0" destOrd="0" presId="urn:microsoft.com/office/officeart/2005/8/layout/cycle1"/>
    <dgm:cxn modelId="{B954E4A8-CF1B-49DD-A200-060C5312E948}" type="presParOf" srcId="{0CE1F5F9-772F-4210-ACAB-FBCD9271EBB2}" destId="{2B585CD6-07FF-492B-B4EF-BDFC35231D2E}" srcOrd="0" destOrd="0" presId="urn:microsoft.com/office/officeart/2005/8/layout/cycle1"/>
    <dgm:cxn modelId="{0AB2F003-9E18-481E-9D3C-270511103E62}" type="presParOf" srcId="{0CE1F5F9-772F-4210-ACAB-FBCD9271EBB2}" destId="{42C5E78F-97E6-44F9-928C-60C6B2C766ED}" srcOrd="1" destOrd="0" presId="urn:microsoft.com/office/officeart/2005/8/layout/cycle1"/>
    <dgm:cxn modelId="{26054B58-CD15-476F-A1B0-3EDDADCA26B5}" type="presParOf" srcId="{0CE1F5F9-772F-4210-ACAB-FBCD9271EBB2}" destId="{49DAE7EB-DD1B-408C-B687-21D40E7EB4AB}" srcOrd="2" destOrd="0" presId="urn:microsoft.com/office/officeart/2005/8/layout/cycle1"/>
    <dgm:cxn modelId="{5598FBD8-4C5B-4EF8-95C5-48AB84CC66CB}" type="presParOf" srcId="{0CE1F5F9-772F-4210-ACAB-FBCD9271EBB2}" destId="{A3CFDF16-0C33-48DE-BD3A-723135E2386B}" srcOrd="3" destOrd="0" presId="urn:microsoft.com/office/officeart/2005/8/layout/cycle1"/>
    <dgm:cxn modelId="{A4E07231-A82B-46F2-8DDE-935138DAF08F}" type="presParOf" srcId="{0CE1F5F9-772F-4210-ACAB-FBCD9271EBB2}" destId="{149E64B6-969A-44A1-82B3-7FF4D4F2F168}" srcOrd="4" destOrd="0" presId="urn:microsoft.com/office/officeart/2005/8/layout/cycle1"/>
    <dgm:cxn modelId="{D4535769-9A67-4543-8489-ECA60C6BBE31}" type="presParOf" srcId="{0CE1F5F9-772F-4210-ACAB-FBCD9271EBB2}" destId="{E38AAB34-209A-40B2-BA68-43F80189F692}" srcOrd="5" destOrd="0" presId="urn:microsoft.com/office/officeart/2005/8/layout/cycle1"/>
    <dgm:cxn modelId="{BB1BD702-8C37-4E9F-900A-1F03BF35C6B1}" type="presParOf" srcId="{0CE1F5F9-772F-4210-ACAB-FBCD9271EBB2}" destId="{FF412D29-4678-4D55-85A9-4F55A3483E1E}" srcOrd="6" destOrd="0" presId="urn:microsoft.com/office/officeart/2005/8/layout/cycle1"/>
    <dgm:cxn modelId="{A973B9B9-1B74-4F78-A3D1-DEBB4B51AB78}" type="presParOf" srcId="{0CE1F5F9-772F-4210-ACAB-FBCD9271EBB2}" destId="{E9E46BA9-CA37-41CF-9CE9-74CF1B76D9C8}" srcOrd="7" destOrd="0" presId="urn:microsoft.com/office/officeart/2005/8/layout/cycle1"/>
    <dgm:cxn modelId="{CF77563E-0D30-4962-88DF-41CDD7C36464}" type="presParOf" srcId="{0CE1F5F9-772F-4210-ACAB-FBCD9271EBB2}" destId="{65AD0BC7-3AF0-41A8-8AE9-5375C33060DD}" srcOrd="8" destOrd="0" presId="urn:microsoft.com/office/officeart/2005/8/layout/cycle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E5EE1-CD15-EC4F-A476-DDA470973BB0}">
      <dsp:nvSpPr>
        <dsp:cNvPr id="0" name=""/>
        <dsp:cNvSpPr/>
      </dsp:nvSpPr>
      <dsp:spPr>
        <a:xfrm>
          <a:off x="2215890" y="373125"/>
          <a:ext cx="4821936" cy="4821936"/>
        </a:xfrm>
        <a:prstGeom prst="pie">
          <a:avLst>
            <a:gd name="adj1" fmla="val 16200000"/>
            <a:gd name="adj2" fmla="val 18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Addressing Unique Needs of Communities, esp. Vulnerable Populations</a:t>
          </a:r>
          <a:endParaRPr lang="en-US" sz="1900" kern="1200" dirty="0"/>
        </a:p>
      </dsp:txBody>
      <dsp:txXfrm>
        <a:off x="4757166" y="1394917"/>
        <a:ext cx="1722120" cy="1435100"/>
      </dsp:txXfrm>
    </dsp:sp>
    <dsp:sp modelId="{D8C3CA79-C49D-AB42-999C-DFA4E558C8F0}">
      <dsp:nvSpPr>
        <dsp:cNvPr id="0" name=""/>
        <dsp:cNvSpPr/>
      </dsp:nvSpPr>
      <dsp:spPr>
        <a:xfrm>
          <a:off x="2116582" y="545337"/>
          <a:ext cx="4821936" cy="4821936"/>
        </a:xfrm>
        <a:prstGeom prst="pie">
          <a:avLst>
            <a:gd name="adj1" fmla="val 1800000"/>
            <a:gd name="adj2" fmla="val 900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Improving Long-Term Sustainability of Program and Practices</a:t>
          </a:r>
          <a:endParaRPr lang="en-US" sz="1900" kern="1200" dirty="0"/>
        </a:p>
      </dsp:txBody>
      <dsp:txXfrm>
        <a:off x="3264661" y="3673856"/>
        <a:ext cx="2583180" cy="1262888"/>
      </dsp:txXfrm>
    </dsp:sp>
    <dsp:sp modelId="{35B64BAD-F059-EA47-AD6F-68C17AFF06CA}">
      <dsp:nvSpPr>
        <dsp:cNvPr id="0" name=""/>
        <dsp:cNvSpPr/>
      </dsp:nvSpPr>
      <dsp:spPr>
        <a:xfrm>
          <a:off x="2017273" y="373125"/>
          <a:ext cx="4821936" cy="4821936"/>
        </a:xfrm>
        <a:prstGeom prst="pie">
          <a:avLst>
            <a:gd name="adj1" fmla="val 9000000"/>
            <a:gd name="adj2" fmla="val 1620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Strengthening School-Community Partnerships</a:t>
          </a:r>
          <a:endParaRPr lang="en-US" sz="1900" kern="1200" dirty="0"/>
        </a:p>
      </dsp:txBody>
      <dsp:txXfrm>
        <a:off x="2575813" y="1394917"/>
        <a:ext cx="1722120" cy="1435100"/>
      </dsp:txXfrm>
    </dsp:sp>
    <dsp:sp modelId="{2C22184A-3143-3847-9221-43CDDC8A0B8A}">
      <dsp:nvSpPr>
        <dsp:cNvPr id="0" name=""/>
        <dsp:cNvSpPr/>
      </dsp:nvSpPr>
      <dsp:spPr>
        <a:xfrm>
          <a:off x="1917788" y="74625"/>
          <a:ext cx="5418937" cy="5418937"/>
        </a:xfrm>
        <a:prstGeom prst="circularArrow">
          <a:avLst>
            <a:gd name="adj1" fmla="val 5085"/>
            <a:gd name="adj2" fmla="val 327528"/>
            <a:gd name="adj3" fmla="val 1472472"/>
            <a:gd name="adj4" fmla="val 16199432"/>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0CBD99-B61D-2B48-AF1C-9EDB9B7F8B76}">
      <dsp:nvSpPr>
        <dsp:cNvPr id="0" name=""/>
        <dsp:cNvSpPr/>
      </dsp:nvSpPr>
      <dsp:spPr>
        <a:xfrm>
          <a:off x="1818081" y="246532"/>
          <a:ext cx="5418937" cy="5418937"/>
        </a:xfrm>
        <a:prstGeom prst="circularArrow">
          <a:avLst>
            <a:gd name="adj1" fmla="val 5085"/>
            <a:gd name="adj2" fmla="val 327528"/>
            <a:gd name="adj3" fmla="val 8671970"/>
            <a:gd name="adj4" fmla="val 1800502"/>
            <a:gd name="adj5" fmla="val 5932"/>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381A27B-AAAF-D54C-9D4D-339B53248434}">
      <dsp:nvSpPr>
        <dsp:cNvPr id="0" name=""/>
        <dsp:cNvSpPr/>
      </dsp:nvSpPr>
      <dsp:spPr>
        <a:xfrm>
          <a:off x="1718374" y="74625"/>
          <a:ext cx="5418937" cy="5418937"/>
        </a:xfrm>
        <a:prstGeom prst="circularArrow">
          <a:avLst>
            <a:gd name="adj1" fmla="val 5085"/>
            <a:gd name="adj2" fmla="val 327528"/>
            <a:gd name="adj3" fmla="val 15873039"/>
            <a:gd name="adj4" fmla="val 9000000"/>
            <a:gd name="adj5" fmla="val 5932"/>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4E444-B29A-4420-BFF0-834AB1332FED}">
      <dsp:nvSpPr>
        <dsp:cNvPr id="0" name=""/>
        <dsp:cNvSpPr/>
      </dsp:nvSpPr>
      <dsp:spPr>
        <a:xfrm rot="5400000">
          <a:off x="5153045" y="-1913591"/>
          <a:ext cx="1305850" cy="546444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solidFill>
                <a:srgbClr val="002060"/>
              </a:solidFill>
              <a:latin typeface="Arial"/>
              <a:ea typeface="+mn-ea"/>
              <a:cs typeface="+mn-cs"/>
            </a:rPr>
            <a:t>Focus on Universal Prevention</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solidFill>
                <a:srgbClr val="002060"/>
              </a:solidFill>
              <a:latin typeface="Arial"/>
              <a:ea typeface="+mn-ea"/>
              <a:cs typeface="+mn-cs"/>
            </a:rPr>
            <a:t>Tailored evidence-based interventions</a:t>
          </a:r>
        </a:p>
      </dsp:txBody>
      <dsp:txXfrm rot="-5400000">
        <a:off x="3073749" y="229451"/>
        <a:ext cx="5400696" cy="1178358"/>
      </dsp:txXfrm>
    </dsp:sp>
    <dsp:sp modelId="{0477AD45-1987-4537-9B61-1AFB9C5E78EB}">
      <dsp:nvSpPr>
        <dsp:cNvPr id="0" name=""/>
        <dsp:cNvSpPr/>
      </dsp:nvSpPr>
      <dsp:spPr>
        <a:xfrm>
          <a:off x="0" y="8"/>
          <a:ext cx="3073749" cy="163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Multi-Tiered System of Support (MTSS) </a:t>
          </a:r>
          <a:endParaRPr lang="en-US" sz="2000" kern="1200" dirty="0">
            <a:solidFill>
              <a:schemeClr val="bg1"/>
            </a:solidFill>
          </a:endParaRPr>
        </a:p>
      </dsp:txBody>
      <dsp:txXfrm>
        <a:off x="79683" y="79691"/>
        <a:ext cx="2914383" cy="1472946"/>
      </dsp:txXfrm>
    </dsp:sp>
    <dsp:sp modelId="{268629DD-7AB7-4F67-82CE-2592F5E20ACE}">
      <dsp:nvSpPr>
        <dsp:cNvPr id="0" name=""/>
        <dsp:cNvSpPr/>
      </dsp:nvSpPr>
      <dsp:spPr>
        <a:xfrm rot="5400000">
          <a:off x="5153045" y="-199663"/>
          <a:ext cx="1305850" cy="546444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US" sz="1500" kern="1200" dirty="0">
              <a:solidFill>
                <a:srgbClr val="002060"/>
              </a:solidFill>
            </a:rPr>
            <a:t>Collect/use data to conduct quality assessments and ensure fidelity to evidence-based models</a:t>
          </a:r>
          <a:endParaRPr lang="en-US" sz="1500" kern="1200" dirty="0"/>
        </a:p>
        <a:p>
          <a:pPr marL="114300" lvl="1" indent="-114300" algn="l" defTabSz="666750">
            <a:lnSpc>
              <a:spcPct val="90000"/>
            </a:lnSpc>
            <a:spcBef>
              <a:spcPct val="0"/>
            </a:spcBef>
            <a:spcAft>
              <a:spcPct val="15000"/>
            </a:spcAft>
            <a:buFont typeface="Arial" panose="020B0604020202020204" pitchFamily="34" charset="0"/>
            <a:buChar char="••"/>
          </a:pPr>
          <a:r>
            <a:rPr lang="en-US" sz="1500" kern="1200" dirty="0">
              <a:solidFill>
                <a:srgbClr val="002060"/>
              </a:solidFill>
            </a:rPr>
            <a:t>Track/assess early identification of at-risk students, identify supports that might benefit them and responsiveness to services, and evaluate student and school outcomes</a:t>
          </a:r>
          <a:endParaRPr lang="en-US" sz="1500" kern="1200" dirty="0"/>
        </a:p>
      </dsp:txBody>
      <dsp:txXfrm rot="-5400000">
        <a:off x="3073749" y="1943379"/>
        <a:ext cx="5400696" cy="1178358"/>
      </dsp:txXfrm>
    </dsp:sp>
    <dsp:sp modelId="{07DE2135-F128-430C-96B8-C4C63FA1D286}">
      <dsp:nvSpPr>
        <dsp:cNvPr id="0" name=""/>
        <dsp:cNvSpPr/>
      </dsp:nvSpPr>
      <dsp:spPr>
        <a:xfrm>
          <a:off x="0" y="1716401"/>
          <a:ext cx="3073749" cy="163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Data-Based Decision-Making</a:t>
          </a:r>
          <a:endParaRPr lang="en-US" sz="2000" kern="1200" dirty="0">
            <a:solidFill>
              <a:schemeClr val="bg1"/>
            </a:solidFill>
          </a:endParaRPr>
        </a:p>
      </dsp:txBody>
      <dsp:txXfrm>
        <a:off x="79683" y="1796084"/>
        <a:ext cx="2914383" cy="1472946"/>
      </dsp:txXfrm>
    </dsp:sp>
    <dsp:sp modelId="{DE6C1ED3-4BC9-44D0-9698-7B1A12C55143}">
      <dsp:nvSpPr>
        <dsp:cNvPr id="0" name=""/>
        <dsp:cNvSpPr/>
      </dsp:nvSpPr>
      <dsp:spPr>
        <a:xfrm rot="5400000">
          <a:off x="5153045" y="1514264"/>
          <a:ext cx="1305850" cy="546444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rgbClr val="002060"/>
              </a:solidFill>
            </a:rPr>
            <a:t>Improve coordinated systems of care within the school and with community partnerships</a:t>
          </a:r>
          <a:endParaRPr lang="en-US" sz="1500" kern="1200" dirty="0"/>
        </a:p>
        <a:p>
          <a:pPr marL="114300" lvl="1" indent="-114300" algn="l" defTabSz="666750">
            <a:lnSpc>
              <a:spcPct val="90000"/>
            </a:lnSpc>
            <a:spcBef>
              <a:spcPct val="0"/>
            </a:spcBef>
            <a:spcAft>
              <a:spcPct val="15000"/>
            </a:spcAft>
            <a:buChar char="••"/>
          </a:pPr>
          <a:r>
            <a:rPr lang="en-US" sz="1500" kern="1200" dirty="0">
              <a:solidFill>
                <a:srgbClr val="002060"/>
              </a:solidFill>
            </a:rPr>
            <a:t>Engage families, including linking families to resources and supports to reduce stressors</a:t>
          </a:r>
          <a:endParaRPr lang="en-US" sz="1500" kern="1200" dirty="0"/>
        </a:p>
      </dsp:txBody>
      <dsp:txXfrm rot="-5400000">
        <a:off x="3073749" y="3657306"/>
        <a:ext cx="5400696" cy="1178358"/>
      </dsp:txXfrm>
    </dsp:sp>
    <dsp:sp modelId="{7B40DE8E-2E1F-4D24-84ED-56C0D1DE1396}">
      <dsp:nvSpPr>
        <dsp:cNvPr id="0" name=""/>
        <dsp:cNvSpPr/>
      </dsp:nvSpPr>
      <dsp:spPr>
        <a:xfrm>
          <a:off x="0" y="3430330"/>
          <a:ext cx="3073749" cy="163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1155700">
            <a:lnSpc>
              <a:spcPct val="90000"/>
            </a:lnSpc>
            <a:spcBef>
              <a:spcPct val="0"/>
            </a:spcBef>
            <a:spcAft>
              <a:spcPct val="35000"/>
            </a:spcAft>
            <a:buNone/>
          </a:pPr>
          <a:r>
            <a:rPr lang="en-US" sz="2000" b="1" kern="1200" dirty="0">
              <a:solidFill>
                <a:prstClr val="white"/>
              </a:solidFill>
              <a:latin typeface="Arial"/>
              <a:ea typeface="+mn-ea"/>
              <a:cs typeface="+mn-cs"/>
            </a:rPr>
            <a:t>Service Coordination With Families, Schools and Community</a:t>
          </a:r>
        </a:p>
      </dsp:txBody>
      <dsp:txXfrm>
        <a:off x="79683" y="3510013"/>
        <a:ext cx="2914383" cy="1472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DC2BF-D93D-4C25-AD12-67A21B7B209F}">
      <dsp:nvSpPr>
        <dsp:cNvPr id="0" name=""/>
        <dsp:cNvSpPr/>
      </dsp:nvSpPr>
      <dsp:spPr>
        <a:xfrm>
          <a:off x="4062172" y="1874110"/>
          <a:ext cx="2382075" cy="206059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lvl="0" algn="ctr" defTabSz="889000">
            <a:lnSpc>
              <a:spcPct val="90000"/>
            </a:lnSpc>
            <a:spcBef>
              <a:spcPct val="0"/>
            </a:spcBef>
            <a:spcAft>
              <a:spcPct val="35000"/>
            </a:spcAft>
          </a:pPr>
          <a:r>
            <a:rPr lang="en-US" sz="2000" b="0" kern="1200" dirty="0">
              <a:solidFill>
                <a:srgbClr val="FFFFFF"/>
              </a:solidFill>
            </a:rPr>
            <a:t>Convener</a:t>
          </a:r>
        </a:p>
      </dsp:txBody>
      <dsp:txXfrm>
        <a:off x="4456915" y="2215579"/>
        <a:ext cx="1592589" cy="1377653"/>
      </dsp:txXfrm>
    </dsp:sp>
    <dsp:sp modelId="{C20DECE8-B114-4A49-9351-D1DCFE7482EF}">
      <dsp:nvSpPr>
        <dsp:cNvPr id="0" name=""/>
        <dsp:cNvSpPr/>
      </dsp:nvSpPr>
      <dsp:spPr>
        <a:xfrm>
          <a:off x="5553809" y="888256"/>
          <a:ext cx="898750" cy="774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34B64-0370-4783-80D2-B2620017FA22}">
      <dsp:nvSpPr>
        <dsp:cNvPr id="0" name=""/>
        <dsp:cNvSpPr/>
      </dsp:nvSpPr>
      <dsp:spPr>
        <a:xfrm>
          <a:off x="4281595" y="0"/>
          <a:ext cx="1952093" cy="16887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solidFill>
                <a:srgbClr val="FFFFFF"/>
              </a:solidFill>
            </a:rPr>
            <a:t>Researchers</a:t>
          </a:r>
        </a:p>
      </dsp:txBody>
      <dsp:txXfrm>
        <a:off x="4605099" y="279869"/>
        <a:ext cx="1305085" cy="1129052"/>
      </dsp:txXfrm>
    </dsp:sp>
    <dsp:sp modelId="{7616DCCA-9254-43A3-A3CC-CA7145446D1A}">
      <dsp:nvSpPr>
        <dsp:cNvPr id="0" name=""/>
        <dsp:cNvSpPr/>
      </dsp:nvSpPr>
      <dsp:spPr>
        <a:xfrm>
          <a:off x="6602720" y="2335956"/>
          <a:ext cx="898750" cy="774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BFFDEC-DDC2-46E6-A031-1621A6171A2C}">
      <dsp:nvSpPr>
        <dsp:cNvPr id="0" name=""/>
        <dsp:cNvSpPr/>
      </dsp:nvSpPr>
      <dsp:spPr>
        <a:xfrm>
          <a:off x="6071892" y="1038719"/>
          <a:ext cx="1952093" cy="16887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solidFill>
                <a:srgbClr val="FFFFFF"/>
              </a:solidFill>
            </a:rPr>
            <a:t>Policy Makers</a:t>
          </a:r>
        </a:p>
      </dsp:txBody>
      <dsp:txXfrm>
        <a:off x="6395396" y="1318588"/>
        <a:ext cx="1305085" cy="1129052"/>
      </dsp:txXfrm>
    </dsp:sp>
    <dsp:sp modelId="{836FED04-566E-4DA1-BC06-C9556F984845}">
      <dsp:nvSpPr>
        <dsp:cNvPr id="0" name=""/>
        <dsp:cNvSpPr/>
      </dsp:nvSpPr>
      <dsp:spPr>
        <a:xfrm>
          <a:off x="5874078" y="3970139"/>
          <a:ext cx="898750" cy="774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686124-786B-49B7-B7E8-38DCF585720B}">
      <dsp:nvSpPr>
        <dsp:cNvPr id="0" name=""/>
        <dsp:cNvSpPr/>
      </dsp:nvSpPr>
      <dsp:spPr>
        <a:xfrm>
          <a:off x="6071892" y="3080721"/>
          <a:ext cx="1952093" cy="16887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solidFill>
                <a:srgbClr val="FFFFFF"/>
              </a:solidFill>
            </a:rPr>
            <a:t>School Administrator</a:t>
          </a:r>
        </a:p>
      </dsp:txBody>
      <dsp:txXfrm>
        <a:off x="6395396" y="3360590"/>
        <a:ext cx="1305085" cy="1129052"/>
      </dsp:txXfrm>
    </dsp:sp>
    <dsp:sp modelId="{78CC2B09-8F8E-46A5-A52D-167B46D3CE32}">
      <dsp:nvSpPr>
        <dsp:cNvPr id="0" name=""/>
        <dsp:cNvSpPr/>
      </dsp:nvSpPr>
      <dsp:spPr>
        <a:xfrm>
          <a:off x="4066605" y="4139773"/>
          <a:ext cx="898750" cy="774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77D9D-BCE9-4D2A-9669-40FA2EBBFB4E}">
      <dsp:nvSpPr>
        <dsp:cNvPr id="0" name=""/>
        <dsp:cNvSpPr/>
      </dsp:nvSpPr>
      <dsp:spPr>
        <a:xfrm>
          <a:off x="4281595" y="4120602"/>
          <a:ext cx="1952093" cy="16887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0" kern="1200" dirty="0">
              <a:solidFill>
                <a:srgbClr val="FFFFFF"/>
              </a:solidFill>
            </a:rPr>
            <a:t>Community Based Organizations</a:t>
          </a:r>
        </a:p>
      </dsp:txBody>
      <dsp:txXfrm>
        <a:off x="4605099" y="4400471"/>
        <a:ext cx="1305085" cy="1129052"/>
      </dsp:txXfrm>
    </dsp:sp>
    <dsp:sp modelId="{97B0F72E-2715-4CEA-B1C1-873080899BBF}">
      <dsp:nvSpPr>
        <dsp:cNvPr id="0" name=""/>
        <dsp:cNvSpPr/>
      </dsp:nvSpPr>
      <dsp:spPr>
        <a:xfrm>
          <a:off x="3000516" y="2692653"/>
          <a:ext cx="898750" cy="774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C3B81-CEE4-41BE-8108-9C9C28B34A01}">
      <dsp:nvSpPr>
        <dsp:cNvPr id="0" name=""/>
        <dsp:cNvSpPr/>
      </dsp:nvSpPr>
      <dsp:spPr>
        <a:xfrm>
          <a:off x="2482987" y="3081882"/>
          <a:ext cx="1952093" cy="16887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solidFill>
                <a:srgbClr val="FFFFFF"/>
              </a:solidFill>
            </a:rPr>
            <a:t>Community Members</a:t>
          </a:r>
        </a:p>
      </dsp:txBody>
      <dsp:txXfrm>
        <a:off x="2806491" y="3361751"/>
        <a:ext cx="1305085" cy="1129052"/>
      </dsp:txXfrm>
    </dsp:sp>
    <dsp:sp modelId="{68D653FD-34FE-454B-B548-9423EA02B2BA}">
      <dsp:nvSpPr>
        <dsp:cNvPr id="0" name=""/>
        <dsp:cNvSpPr/>
      </dsp:nvSpPr>
      <dsp:spPr>
        <a:xfrm>
          <a:off x="2496652" y="999917"/>
          <a:ext cx="1952093" cy="168879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a:solidFill>
                <a:srgbClr val="FFFFFF"/>
              </a:solidFill>
            </a:rPr>
            <a:t>Practitioners</a:t>
          </a:r>
        </a:p>
      </dsp:txBody>
      <dsp:txXfrm>
        <a:off x="2820156" y="1279786"/>
        <a:ext cx="1305085" cy="11290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E78F-97E6-44F9-928C-60C6B2C766ED}">
      <dsp:nvSpPr>
        <dsp:cNvPr id="0" name=""/>
        <dsp:cNvSpPr/>
      </dsp:nvSpPr>
      <dsp:spPr>
        <a:xfrm>
          <a:off x="4190999" y="380997"/>
          <a:ext cx="1703337" cy="170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Education</a:t>
          </a:r>
          <a:endParaRPr lang="en-US" sz="2800" kern="1200" dirty="0"/>
        </a:p>
      </dsp:txBody>
      <dsp:txXfrm>
        <a:off x="4190999" y="380997"/>
        <a:ext cx="1703337" cy="1703337"/>
      </dsp:txXfrm>
    </dsp:sp>
    <dsp:sp modelId="{49DAE7EB-DD1B-408C-B687-21D40E7EB4AB}">
      <dsp:nvSpPr>
        <dsp:cNvPr id="0" name=""/>
        <dsp:cNvSpPr/>
      </dsp:nvSpPr>
      <dsp:spPr>
        <a:xfrm>
          <a:off x="1547577" y="-165252"/>
          <a:ext cx="4029135" cy="4029135"/>
        </a:xfrm>
        <a:prstGeom prst="circularArrow">
          <a:avLst>
            <a:gd name="adj1" fmla="val 8244"/>
            <a:gd name="adj2" fmla="val 575714"/>
            <a:gd name="adj3" fmla="val 3761635"/>
            <a:gd name="adj4" fmla="val 489914"/>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9E64B6-969A-44A1-82B3-7FF4D4F2F168}">
      <dsp:nvSpPr>
        <dsp:cNvPr id="0" name=""/>
        <dsp:cNvSpPr/>
      </dsp:nvSpPr>
      <dsp:spPr>
        <a:xfrm>
          <a:off x="2362201" y="2817862"/>
          <a:ext cx="1703337" cy="170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Social Services</a:t>
          </a:r>
          <a:endParaRPr lang="en-US" sz="2800" kern="1200" dirty="0"/>
        </a:p>
      </dsp:txBody>
      <dsp:txXfrm>
        <a:off x="2362201" y="2817862"/>
        <a:ext cx="1703337" cy="1703337"/>
      </dsp:txXfrm>
    </dsp:sp>
    <dsp:sp modelId="{E38AAB34-209A-40B2-BA68-43F80189F692}">
      <dsp:nvSpPr>
        <dsp:cNvPr id="0" name=""/>
        <dsp:cNvSpPr/>
      </dsp:nvSpPr>
      <dsp:spPr>
        <a:xfrm>
          <a:off x="847222" y="-150305"/>
          <a:ext cx="4029135" cy="4029135"/>
        </a:xfrm>
        <a:prstGeom prst="circularArrow">
          <a:avLst>
            <a:gd name="adj1" fmla="val 8244"/>
            <a:gd name="adj2" fmla="val 575714"/>
            <a:gd name="adj3" fmla="val 10118256"/>
            <a:gd name="adj4" fmla="val 6454357"/>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E46BA9-CA37-41CF-9CE9-74CF1B76D9C8}">
      <dsp:nvSpPr>
        <dsp:cNvPr id="0" name=""/>
        <dsp:cNvSpPr/>
      </dsp:nvSpPr>
      <dsp:spPr>
        <a:xfrm>
          <a:off x="533400" y="457200"/>
          <a:ext cx="1703337" cy="1458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Health</a:t>
          </a:r>
          <a:endParaRPr lang="en-US" sz="2800" kern="1200" dirty="0"/>
        </a:p>
      </dsp:txBody>
      <dsp:txXfrm>
        <a:off x="533400" y="457200"/>
        <a:ext cx="1703337" cy="1458091"/>
      </dsp:txXfrm>
    </dsp:sp>
    <dsp:sp modelId="{65AD0BC7-3AF0-41A8-8AE9-5375C33060DD}">
      <dsp:nvSpPr>
        <dsp:cNvPr id="0" name=""/>
        <dsp:cNvSpPr/>
      </dsp:nvSpPr>
      <dsp:spPr>
        <a:xfrm>
          <a:off x="1176252" y="-459897"/>
          <a:ext cx="4029135" cy="4029135"/>
        </a:xfrm>
        <a:prstGeom prst="circularArrow">
          <a:avLst>
            <a:gd name="adj1" fmla="val 8244"/>
            <a:gd name="adj2" fmla="val 575714"/>
            <a:gd name="adj3" fmla="val 18313703"/>
            <a:gd name="adj4" fmla="val 13292797"/>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7CFD0ED-9925-4C80-850A-2551C6B1F910}" type="datetimeFigureOut">
              <a:rPr lang="en-US" smtClean="0"/>
              <a:t>12/4/2017</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97BF0CE-3078-46F8-9F5E-86AF88A64D6D}" type="slidenum">
              <a:rPr lang="en-US" smtClean="0"/>
              <a:t>‹#›</a:t>
            </a:fld>
            <a:endParaRPr lang="en-US" dirty="0"/>
          </a:p>
        </p:txBody>
      </p:sp>
    </p:spTree>
    <p:extLst>
      <p:ext uri="{BB962C8B-B14F-4D97-AF65-F5344CB8AC3E}">
        <p14:creationId xmlns:p14="http://schemas.microsoft.com/office/powerpoint/2010/main" val="28886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is projected on the screen until we start the program.]</a:t>
            </a:r>
            <a:endParaRPr lang="en-US" sz="1000" dirty="0"/>
          </a:p>
        </p:txBody>
      </p:sp>
      <p:sp>
        <p:nvSpPr>
          <p:cNvPr id="4" name="Slide Number Placeholder 3"/>
          <p:cNvSpPr>
            <a:spLocks noGrp="1"/>
          </p:cNvSpPr>
          <p:nvPr>
            <p:ph type="sldNum" sz="quarter" idx="10"/>
          </p:nvPr>
        </p:nvSpPr>
        <p:spPr/>
        <p:txBody>
          <a:bodyPr/>
          <a:lstStyle/>
          <a:p>
            <a:fld id="{797BF0CE-3078-46F8-9F5E-86AF88A64D6D}" type="slidenum">
              <a:rPr lang="en-US" smtClean="0"/>
              <a:t>1</a:t>
            </a:fld>
            <a:endParaRPr lang="en-US" dirty="0"/>
          </a:p>
        </p:txBody>
      </p:sp>
    </p:spTree>
    <p:extLst>
      <p:ext uri="{BB962C8B-B14F-4D97-AF65-F5344CB8AC3E}">
        <p14:creationId xmlns:p14="http://schemas.microsoft.com/office/powerpoint/2010/main" val="391433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rPr>
              <a:t>Insell</a:t>
            </a:r>
            <a:r>
              <a:rPr lang="en-US" dirty="0">
                <a:latin typeface="Calibri" charset="0"/>
              </a:rPr>
              <a:t>- head of NIMH, MI is the chronic disorder of young </a:t>
            </a:r>
            <a:r>
              <a:rPr lang="en-US" dirty="0" smtClean="0">
                <a:latin typeface="Calibri" charset="0"/>
              </a:rPr>
              <a:t>people</a:t>
            </a: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a:solidFill>
                  <a:schemeClr val="tx1"/>
                </a:solidFill>
                <a:latin typeface="Geneva" charset="0"/>
                <a:ea typeface="ＭＳ Ｐゴシック" charset="0"/>
                <a:cs typeface="ＭＳ Ｐゴシック" charset="0"/>
              </a:defRPr>
            </a:lvl1pPr>
            <a:lvl2pPr marL="758255" indent="-291636">
              <a:defRPr sz="3700">
                <a:solidFill>
                  <a:schemeClr val="tx1"/>
                </a:solidFill>
                <a:latin typeface="Geneva" charset="0"/>
                <a:ea typeface="ＭＳ Ｐゴシック" charset="0"/>
              </a:defRPr>
            </a:lvl2pPr>
            <a:lvl3pPr marL="1166546" indent="-233309">
              <a:defRPr sz="3700">
                <a:solidFill>
                  <a:schemeClr val="tx1"/>
                </a:solidFill>
                <a:latin typeface="Geneva" charset="0"/>
                <a:ea typeface="ＭＳ Ｐゴシック" charset="0"/>
              </a:defRPr>
            </a:lvl3pPr>
            <a:lvl4pPr marL="1633164" indent="-233309">
              <a:defRPr sz="3700">
                <a:solidFill>
                  <a:schemeClr val="tx1"/>
                </a:solidFill>
                <a:latin typeface="Geneva" charset="0"/>
                <a:ea typeface="ＭＳ Ｐゴシック" charset="0"/>
              </a:defRPr>
            </a:lvl4pPr>
            <a:lvl5pPr marL="2099782" indent="-233309">
              <a:defRPr sz="3700">
                <a:solidFill>
                  <a:schemeClr val="tx1"/>
                </a:solidFill>
                <a:latin typeface="Geneva" charset="0"/>
                <a:ea typeface="ＭＳ Ｐゴシック" charset="0"/>
              </a:defRPr>
            </a:lvl5pPr>
            <a:lvl6pPr marL="2566401" indent="-233309" eaLnBrk="0" fontAlgn="base" hangingPunct="0">
              <a:spcBef>
                <a:spcPct val="0"/>
              </a:spcBef>
              <a:spcAft>
                <a:spcPct val="0"/>
              </a:spcAft>
              <a:defRPr sz="3700">
                <a:solidFill>
                  <a:schemeClr val="tx1"/>
                </a:solidFill>
                <a:latin typeface="Geneva" charset="0"/>
                <a:ea typeface="ＭＳ Ｐゴシック" charset="0"/>
              </a:defRPr>
            </a:lvl6pPr>
            <a:lvl7pPr marL="3033019" indent="-233309" eaLnBrk="0" fontAlgn="base" hangingPunct="0">
              <a:spcBef>
                <a:spcPct val="0"/>
              </a:spcBef>
              <a:spcAft>
                <a:spcPct val="0"/>
              </a:spcAft>
              <a:defRPr sz="3700">
                <a:solidFill>
                  <a:schemeClr val="tx1"/>
                </a:solidFill>
                <a:latin typeface="Geneva" charset="0"/>
                <a:ea typeface="ＭＳ Ｐゴシック" charset="0"/>
              </a:defRPr>
            </a:lvl7pPr>
            <a:lvl8pPr marL="3499637" indent="-233309" eaLnBrk="0" fontAlgn="base" hangingPunct="0">
              <a:spcBef>
                <a:spcPct val="0"/>
              </a:spcBef>
              <a:spcAft>
                <a:spcPct val="0"/>
              </a:spcAft>
              <a:defRPr sz="3700">
                <a:solidFill>
                  <a:schemeClr val="tx1"/>
                </a:solidFill>
                <a:latin typeface="Geneva" charset="0"/>
                <a:ea typeface="ＭＳ Ｐゴシック" charset="0"/>
              </a:defRPr>
            </a:lvl8pPr>
            <a:lvl9pPr marL="3966256" indent="-233309" eaLnBrk="0" fontAlgn="base" hangingPunct="0">
              <a:spcBef>
                <a:spcPct val="0"/>
              </a:spcBef>
              <a:spcAft>
                <a:spcPct val="0"/>
              </a:spcAft>
              <a:defRPr sz="3700">
                <a:solidFill>
                  <a:schemeClr val="tx1"/>
                </a:solidFill>
                <a:latin typeface="Geneva" charset="0"/>
                <a:ea typeface="ＭＳ Ｐゴシック" charset="0"/>
              </a:defRPr>
            </a:lvl9pPr>
          </a:lstStyle>
          <a:p>
            <a:fld id="{5F01B3F6-06C4-6D46-A4E5-451705A4A18F}" type="slidenum">
              <a:rPr lang="en-US" sz="1200">
                <a:solidFill>
                  <a:prstClr val="black"/>
                </a:solidFill>
              </a:rPr>
              <a:pPr/>
              <a:t>10</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362277" marR="402458" indent="-349964">
              <a:lnSpc>
                <a:spcPct val="99800"/>
              </a:lnSpc>
              <a:spcBef>
                <a:spcPts val="1837"/>
              </a:spcBef>
              <a:tabLst>
                <a:tab pos="362277" algn="l"/>
              </a:tabLst>
            </a:pPr>
            <a:r>
              <a:rPr lang="en-US" spc="-5" dirty="0">
                <a:latin typeface="Georgia"/>
                <a:cs typeface="Georgia"/>
              </a:rPr>
              <a:t>Of </a:t>
            </a:r>
            <a:r>
              <a:rPr lang="en-US" dirty="0">
                <a:latin typeface="Georgia"/>
                <a:cs typeface="Georgia"/>
              </a:rPr>
              <a:t>children</a:t>
            </a:r>
            <a:r>
              <a:rPr lang="en-US" spc="-5" dirty="0">
                <a:latin typeface="Georgia"/>
                <a:cs typeface="Georgia"/>
              </a:rPr>
              <a:t> </a:t>
            </a:r>
            <a:r>
              <a:rPr lang="en-US" dirty="0">
                <a:latin typeface="Georgia"/>
                <a:cs typeface="Georgia"/>
              </a:rPr>
              <a:t>receiving men</a:t>
            </a:r>
            <a:r>
              <a:rPr lang="en-US" spc="-5" dirty="0">
                <a:latin typeface="Georgia"/>
                <a:cs typeface="Georgia"/>
              </a:rPr>
              <a:t>t</a:t>
            </a:r>
            <a:r>
              <a:rPr lang="en-US" dirty="0">
                <a:latin typeface="Georgia"/>
                <a:cs typeface="Georgia"/>
              </a:rPr>
              <a:t>al</a:t>
            </a:r>
            <a:r>
              <a:rPr lang="en-US" spc="-5" dirty="0">
                <a:latin typeface="Georgia"/>
                <a:cs typeface="Georgia"/>
              </a:rPr>
              <a:t> </a:t>
            </a:r>
            <a:r>
              <a:rPr lang="en-US" dirty="0">
                <a:latin typeface="Georgia"/>
                <a:cs typeface="Georgia"/>
              </a:rPr>
              <a:t>heal</a:t>
            </a:r>
            <a:r>
              <a:rPr lang="en-US" spc="-5" dirty="0">
                <a:latin typeface="Georgia"/>
                <a:cs typeface="Georgia"/>
              </a:rPr>
              <a:t>t</a:t>
            </a:r>
            <a:r>
              <a:rPr lang="en-US" dirty="0">
                <a:latin typeface="Georgia"/>
                <a:cs typeface="Georgia"/>
              </a:rPr>
              <a:t>h</a:t>
            </a:r>
            <a:r>
              <a:rPr lang="en-US" spc="-5" dirty="0">
                <a:latin typeface="Georgia"/>
                <a:cs typeface="Georgia"/>
              </a:rPr>
              <a:t> </a:t>
            </a:r>
            <a:r>
              <a:rPr lang="en-US" dirty="0">
                <a:latin typeface="Georgia"/>
                <a:cs typeface="Georgia"/>
              </a:rPr>
              <a:t>care</a:t>
            </a:r>
            <a:r>
              <a:rPr lang="en-US" spc="-5" dirty="0">
                <a:latin typeface="Georgia"/>
                <a:cs typeface="Georgia"/>
              </a:rPr>
              <a:t>, </a:t>
            </a:r>
            <a:r>
              <a:rPr lang="en-US" dirty="0">
                <a:latin typeface="Georgia"/>
                <a:cs typeface="Georgia"/>
              </a:rPr>
              <a:t>70-80% receive</a:t>
            </a:r>
            <a:r>
              <a:rPr lang="en-US" spc="-5" dirty="0">
                <a:latin typeface="Georgia"/>
                <a:cs typeface="Georgia"/>
              </a:rPr>
              <a:t> t</a:t>
            </a:r>
            <a:r>
              <a:rPr lang="en-US" dirty="0">
                <a:latin typeface="Georgia"/>
                <a:cs typeface="Georgia"/>
              </a:rPr>
              <a:t>ha</a:t>
            </a:r>
            <a:r>
              <a:rPr lang="en-US" spc="-5" dirty="0">
                <a:latin typeface="Georgia"/>
                <a:cs typeface="Georgia"/>
              </a:rPr>
              <a:t>t </a:t>
            </a:r>
            <a:r>
              <a:rPr lang="en-US" dirty="0">
                <a:latin typeface="Georgia"/>
                <a:cs typeface="Georgia"/>
              </a:rPr>
              <a:t>care</a:t>
            </a:r>
            <a:r>
              <a:rPr lang="en-US" spc="-5" dirty="0">
                <a:latin typeface="Georgia"/>
                <a:cs typeface="Georgia"/>
              </a:rPr>
              <a:t> </a:t>
            </a:r>
            <a:r>
              <a:rPr lang="en-US" dirty="0">
                <a:latin typeface="Georgia"/>
                <a:cs typeface="Georgia"/>
              </a:rPr>
              <a:t>in</a:t>
            </a:r>
            <a:r>
              <a:rPr lang="en-US" spc="-5" dirty="0">
                <a:latin typeface="Georgia"/>
                <a:cs typeface="Georgia"/>
              </a:rPr>
              <a:t> </a:t>
            </a:r>
            <a:r>
              <a:rPr lang="en-US" dirty="0">
                <a:latin typeface="Georgia"/>
                <a:cs typeface="Georgia"/>
              </a:rPr>
              <a:t>a</a:t>
            </a:r>
            <a:r>
              <a:rPr lang="en-US" spc="-5" dirty="0">
                <a:latin typeface="Georgia"/>
                <a:cs typeface="Georgia"/>
              </a:rPr>
              <a:t> </a:t>
            </a:r>
            <a:r>
              <a:rPr lang="en-US" dirty="0">
                <a:latin typeface="Georgia"/>
                <a:cs typeface="Georgia"/>
              </a:rPr>
              <a:t>school se</a:t>
            </a:r>
            <a:r>
              <a:rPr lang="en-US" spc="-5" dirty="0">
                <a:latin typeface="Georgia"/>
                <a:cs typeface="Georgia"/>
              </a:rPr>
              <a:t>tt</a:t>
            </a:r>
            <a:r>
              <a:rPr lang="en-US" dirty="0">
                <a:latin typeface="Georgia"/>
                <a:cs typeface="Georgia"/>
              </a:rPr>
              <a:t>ing</a:t>
            </a:r>
            <a:r>
              <a:rPr lang="en-US" spc="-5" dirty="0">
                <a:latin typeface="Georgia"/>
                <a:cs typeface="Georgia"/>
              </a:rPr>
              <a:t> </a:t>
            </a:r>
          </a:p>
          <a:p>
            <a:pPr marL="362277" marR="402458" indent="-349964">
              <a:lnSpc>
                <a:spcPct val="99800"/>
              </a:lnSpc>
              <a:spcBef>
                <a:spcPts val="1837"/>
              </a:spcBef>
              <a:tabLst>
                <a:tab pos="362277" algn="l"/>
              </a:tabLst>
            </a:pPr>
            <a:r>
              <a:rPr lang="en-US" spc="5" dirty="0">
                <a:latin typeface="Georgia"/>
                <a:cs typeface="Georgia"/>
              </a:rPr>
              <a:t>A</a:t>
            </a:r>
            <a:r>
              <a:rPr lang="en-US" spc="-138" dirty="0">
                <a:latin typeface="Georgia"/>
                <a:cs typeface="Georgia"/>
              </a:rPr>
              <a:t> </a:t>
            </a:r>
            <a:r>
              <a:rPr lang="en-US" dirty="0">
                <a:latin typeface="Georgia"/>
                <a:cs typeface="Georgia"/>
              </a:rPr>
              <a:t>large</a:t>
            </a:r>
            <a:r>
              <a:rPr lang="en-US" spc="-5" dirty="0">
                <a:latin typeface="Georgia"/>
                <a:cs typeface="Georgia"/>
              </a:rPr>
              <a:t> </a:t>
            </a:r>
            <a:r>
              <a:rPr lang="en-US" dirty="0">
                <a:latin typeface="Georgia"/>
                <a:cs typeface="Georgia"/>
              </a:rPr>
              <a:t>percen</a:t>
            </a:r>
            <a:r>
              <a:rPr lang="en-US" spc="-5" dirty="0">
                <a:latin typeface="Georgia"/>
                <a:cs typeface="Georgia"/>
              </a:rPr>
              <a:t>t</a:t>
            </a:r>
            <a:r>
              <a:rPr lang="en-US" dirty="0">
                <a:latin typeface="Georgia"/>
                <a:cs typeface="Georgia"/>
              </a:rPr>
              <a:t>age</a:t>
            </a:r>
            <a:r>
              <a:rPr lang="en-US" spc="-5" dirty="0">
                <a:latin typeface="Georgia"/>
                <a:cs typeface="Georgia"/>
              </a:rPr>
              <a:t> </a:t>
            </a:r>
            <a:r>
              <a:rPr lang="en-US" dirty="0">
                <a:latin typeface="Georgia"/>
                <a:cs typeface="Georgia"/>
              </a:rPr>
              <a:t>o</a:t>
            </a:r>
            <a:r>
              <a:rPr lang="en-US" spc="-5" dirty="0">
                <a:latin typeface="Georgia"/>
                <a:cs typeface="Georgia"/>
              </a:rPr>
              <a:t>f </a:t>
            </a:r>
            <a:r>
              <a:rPr lang="en-US" dirty="0">
                <a:latin typeface="Georgia"/>
                <a:cs typeface="Georgia"/>
              </a:rPr>
              <a:t>schools provide case managemen</a:t>
            </a:r>
            <a:r>
              <a:rPr lang="en-US" spc="-5" dirty="0">
                <a:latin typeface="Georgia"/>
                <a:cs typeface="Georgia"/>
              </a:rPr>
              <a:t>t </a:t>
            </a:r>
            <a:r>
              <a:rPr lang="en-US" dirty="0">
                <a:latin typeface="Georgia"/>
                <a:cs typeface="Georgia"/>
              </a:rPr>
              <a:t>and</a:t>
            </a:r>
            <a:r>
              <a:rPr lang="en-US" spc="-5" dirty="0">
                <a:latin typeface="Georgia"/>
                <a:cs typeface="Georgia"/>
              </a:rPr>
              <a:t> </a:t>
            </a:r>
            <a:r>
              <a:rPr lang="en-US" dirty="0">
                <a:latin typeface="Georgia"/>
                <a:cs typeface="Georgia"/>
              </a:rPr>
              <a:t>men</a:t>
            </a:r>
            <a:r>
              <a:rPr lang="en-US" spc="-5" dirty="0">
                <a:latin typeface="Georgia"/>
                <a:cs typeface="Georgia"/>
              </a:rPr>
              <a:t>t</a:t>
            </a:r>
            <a:r>
              <a:rPr lang="en-US" dirty="0">
                <a:latin typeface="Georgia"/>
                <a:cs typeface="Georgia"/>
              </a:rPr>
              <a:t>al heal</a:t>
            </a:r>
            <a:r>
              <a:rPr lang="en-US" spc="-5" dirty="0">
                <a:latin typeface="Georgia"/>
                <a:cs typeface="Georgia"/>
              </a:rPr>
              <a:t>t</a:t>
            </a:r>
            <a:r>
              <a:rPr lang="en-US" dirty="0">
                <a:latin typeface="Georgia"/>
                <a:cs typeface="Georgia"/>
              </a:rPr>
              <a:t>h</a:t>
            </a:r>
            <a:r>
              <a:rPr lang="en-US" spc="-5" dirty="0">
                <a:latin typeface="Georgia"/>
                <a:cs typeface="Georgia"/>
              </a:rPr>
              <a:t> </a:t>
            </a:r>
            <a:r>
              <a:rPr lang="en-US" dirty="0">
                <a:latin typeface="Georgia"/>
                <a:cs typeface="Georgia"/>
              </a:rPr>
              <a:t>service</a:t>
            </a:r>
            <a:r>
              <a:rPr lang="en-US" spc="-5" dirty="0">
                <a:latin typeface="Georgia"/>
                <a:cs typeface="Georgia"/>
              </a:rPr>
              <a:t>s, as well as early intervention and prevention programming</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93EC6A4-536A-5446-9A63-03AF827136BE}"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B9F08-24FD-DD47-9F59-C0B3D7023E3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39544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Schools have always used a multi-tiered approach</a:t>
            </a:r>
            <a:r>
              <a:rPr lang="en-US" baseline="0" dirty="0" smtClean="0"/>
              <a:t> familiar and utilized for academic supports, now being applied more to behavioral supports (PBIS)</a:t>
            </a:r>
          </a:p>
          <a:p>
            <a:r>
              <a:rPr lang="en-US" baseline="0" dirty="0" smtClean="0"/>
              <a:t>Intensive/treatments offered for those who have behavioral or emotional difficulties, early intervention to try to identify those with emerging problems before they have a downward spiral, and universal interventions for all kids to help them build competencies and skills, as well as creating positive school climates</a:t>
            </a:r>
          </a:p>
          <a:p>
            <a:endParaRPr lang="en-US" baseline="0" dirty="0" smtClean="0"/>
          </a:p>
          <a:p>
            <a:r>
              <a:rPr lang="en-US" baseline="0" dirty="0" smtClean="0"/>
              <a:t>But schools are one institution within an entire system with other orgs and resources where we can work to improve availability of support</a:t>
            </a:r>
          </a:p>
          <a:p>
            <a:r>
              <a:rPr lang="en-US" dirty="0" smtClean="0"/>
              <a:t>Well-structured partnerships between schools and communities have been shown to be the most likely solution to building equal opportunities for all </a:t>
            </a:r>
          </a:p>
          <a:p>
            <a:r>
              <a:rPr lang="en-US" dirty="0" smtClean="0"/>
              <a:t>A focus on child development and mental health promotion emphasizes children’s strengths for future success</a:t>
            </a:r>
            <a:endParaRPr lang="en-US" sz="1000" dirty="0"/>
          </a:p>
          <a:p>
            <a:endParaRPr lang="en-US" dirty="0"/>
          </a:p>
        </p:txBody>
      </p:sp>
      <p:sp>
        <p:nvSpPr>
          <p:cNvPr id="4" name="Slide Number Placeholder 3"/>
          <p:cNvSpPr>
            <a:spLocks noGrp="1"/>
          </p:cNvSpPr>
          <p:nvPr>
            <p:ph type="sldNum" sz="quarter" idx="10"/>
          </p:nvPr>
        </p:nvSpPr>
        <p:spPr/>
        <p:txBody>
          <a:bodyPr/>
          <a:lstStyle/>
          <a:p>
            <a:fld id="{204F3B05-EACF-A046-9156-4B59DBAE598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3509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F3B05-EACF-A046-9156-4B59DBAE598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8113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Lack of dedicated attention to the systems change necessary to build child development and prevention infrastructure leaves desired and </a:t>
            </a:r>
            <a:r>
              <a:rPr lang="en-US" baseline="0" dirty="0" smtClean="0"/>
              <a:t> </a:t>
            </a:r>
            <a:r>
              <a:rPr lang="en-US" dirty="0" smtClean="0"/>
              <a:t>effective programs vulnerable to shifts in program priorities</a:t>
            </a:r>
          </a:p>
          <a:p>
            <a:endParaRPr lang="en-US" dirty="0" smtClean="0"/>
          </a:p>
          <a:p>
            <a:r>
              <a:rPr lang="en-US" dirty="0" smtClean="0"/>
              <a:t>Public health interventions will only deliver benefits if they are able to focus on just such complex systems change and then to sustain their activities over time.</a:t>
            </a:r>
          </a:p>
          <a:p>
            <a:endParaRPr lang="en-US" dirty="0"/>
          </a:p>
        </p:txBody>
      </p:sp>
      <p:sp>
        <p:nvSpPr>
          <p:cNvPr id="4" name="Slide Number Placeholder 3"/>
          <p:cNvSpPr>
            <a:spLocks noGrp="1"/>
          </p:cNvSpPr>
          <p:nvPr>
            <p:ph type="sldNum" sz="quarter" idx="10"/>
          </p:nvPr>
        </p:nvSpPr>
        <p:spPr/>
        <p:txBody>
          <a:bodyPr/>
          <a:lstStyle/>
          <a:p>
            <a:fld id="{204F3B05-EACF-A046-9156-4B59DBAE598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621655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informant</a:t>
            </a:r>
            <a:r>
              <a:rPr lang="en-US" baseline="0" dirty="0" smtClean="0"/>
              <a:t> interviews</a:t>
            </a:r>
          </a:p>
          <a:p>
            <a:r>
              <a:rPr lang="en-US" baseline="0" dirty="0" smtClean="0"/>
              <a:t>Case study methodology</a:t>
            </a:r>
          </a:p>
          <a:p>
            <a:r>
              <a:rPr lang="en-US" baseline="0" dirty="0" smtClean="0"/>
              <a:t>Focus groups</a:t>
            </a:r>
            <a:endParaRPr lang="en-US" dirty="0"/>
          </a:p>
        </p:txBody>
      </p:sp>
      <p:sp>
        <p:nvSpPr>
          <p:cNvPr id="4" name="Slide Number Placeholder 3"/>
          <p:cNvSpPr>
            <a:spLocks noGrp="1"/>
          </p:cNvSpPr>
          <p:nvPr>
            <p:ph type="sldNum" sz="quarter" idx="10"/>
          </p:nvPr>
        </p:nvSpPr>
        <p:spPr/>
        <p:txBody>
          <a:bodyPr/>
          <a:lstStyle/>
          <a:p>
            <a:fld id="{204F3B05-EACF-A046-9156-4B59DBAE598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66756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mentioning the education advisors that are working with us to build champions</a:t>
            </a:r>
            <a:r>
              <a:rPr lang="en-US" baseline="0" dirty="0" smtClean="0"/>
              <a:t> within education sector to advance school-community partnerships</a:t>
            </a:r>
            <a:endParaRPr lang="en-US" dirty="0"/>
          </a:p>
        </p:txBody>
      </p:sp>
      <p:sp>
        <p:nvSpPr>
          <p:cNvPr id="4" name="Slide Number Placeholder 3"/>
          <p:cNvSpPr>
            <a:spLocks noGrp="1"/>
          </p:cNvSpPr>
          <p:nvPr>
            <p:ph type="sldNum" sz="quarter" idx="10"/>
          </p:nvPr>
        </p:nvSpPr>
        <p:spPr/>
        <p:txBody>
          <a:bodyPr/>
          <a:lstStyle/>
          <a:p>
            <a:fld id="{204F3B05-EACF-A046-9156-4B59DBAE598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92456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ea typeface="Calibri"/>
                <a:cs typeface="Calibri"/>
                <a:sym typeface="Calibri"/>
              </a:rPr>
              <a:pPr>
                <a:buSzPct val="25000"/>
              </a:pPr>
              <a:t>24</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80121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87391-C985-5947-B772-CAE19FD5DBE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5905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u="sng" dirty="0"/>
              <a:t>6:15pm – 6:20pm</a:t>
            </a:r>
            <a:r>
              <a:rPr lang="en-US" sz="1000" dirty="0"/>
              <a:t>: Emcee </a:t>
            </a:r>
            <a:r>
              <a:rPr lang="en-US" sz="1000" dirty="0"/>
              <a:t>welcomes everyone, introduces </a:t>
            </a:r>
            <a:r>
              <a:rPr lang="en-US" sz="1000" dirty="0"/>
              <a:t>yourself (be sure to highlight your prior roles in the school system and your current role at CNHS), </a:t>
            </a:r>
            <a:r>
              <a:rPr lang="en-US" sz="1000" dirty="0"/>
              <a:t>thanks everyone for coming, etc</a:t>
            </a:r>
            <a:r>
              <a:rPr lang="en-US" sz="1000" dirty="0"/>
              <a:t>. Then the emcee provides some context – see below: </a:t>
            </a:r>
            <a:endParaRPr lang="en-US" sz="1000" dirty="0"/>
          </a:p>
          <a:p>
            <a:r>
              <a:rPr lang="en-US" sz="1000" dirty="0"/>
              <a:t> </a:t>
            </a:r>
          </a:p>
          <a:p>
            <a:pPr marL="174982" indent="-174982">
              <a:buFont typeface="Arial" panose="020B0604020202020204" pitchFamily="34" charset="0"/>
              <a:buChar char="•"/>
            </a:pPr>
            <a:r>
              <a:rPr lang="en-US" sz="1000" dirty="0"/>
              <a:t>The cafes are hosted by CNHS/GW through funding provided by a large NIH grant called the Clinical and Translational Science Awards. The </a:t>
            </a:r>
            <a:r>
              <a:rPr lang="en-US" sz="1000" dirty="0"/>
              <a:t>purpose </a:t>
            </a:r>
            <a:r>
              <a:rPr lang="en-US" sz="1000" dirty="0"/>
              <a:t>of the grant is </a:t>
            </a:r>
            <a:r>
              <a:rPr lang="en-US" sz="1000" dirty="0"/>
              <a:t>to bring </a:t>
            </a:r>
            <a:r>
              <a:rPr lang="en-US" sz="1000" dirty="0"/>
              <a:t>research/clinical innovation to the community in an timely and ethical manner. The grant has many core areas, one of them being “Community Engaged Research.” </a:t>
            </a:r>
            <a:endParaRPr lang="en-US" sz="1000" dirty="0"/>
          </a:p>
          <a:p>
            <a:pPr marL="174982" indent="-174982">
              <a:buFont typeface="Arial" panose="020B0604020202020204" pitchFamily="34" charset="0"/>
              <a:buChar char="•"/>
            </a:pPr>
            <a:endParaRPr lang="en-US" sz="1000" dirty="0"/>
          </a:p>
          <a:p>
            <a:pPr marL="174982" indent="-174982">
              <a:buFont typeface="Arial" panose="020B0604020202020204" pitchFamily="34" charset="0"/>
              <a:buChar char="•"/>
            </a:pPr>
            <a:r>
              <a:rPr lang="en-US" sz="1000" dirty="0"/>
              <a:t>The Community Engagement Core organizes the Science Cafes. The cafes are intended to create a space where researchers and community groups/reps can co-mingle, share, and build trust</a:t>
            </a:r>
            <a:r>
              <a:rPr lang="en-US" sz="1000" dirty="0"/>
              <a:t>.</a:t>
            </a:r>
          </a:p>
          <a:p>
            <a:pPr lvl="0"/>
            <a:endParaRPr lang="en-US" sz="1000" dirty="0"/>
          </a:p>
          <a:p>
            <a:pPr marL="174982" indent="-174982">
              <a:buFont typeface="Arial" panose="020B0604020202020204" pitchFamily="34" charset="0"/>
              <a:buChar char="•"/>
            </a:pPr>
            <a:r>
              <a:rPr lang="en-US" sz="1000" dirty="0"/>
              <a:t>This current café is the </a:t>
            </a:r>
            <a:r>
              <a:rPr lang="en-US" sz="1000" dirty="0"/>
              <a:t>11</a:t>
            </a:r>
            <a:r>
              <a:rPr lang="en-US" sz="1000" baseline="30000" dirty="0"/>
              <a:t>th</a:t>
            </a:r>
            <a:r>
              <a:rPr lang="en-US" sz="1000" dirty="0"/>
              <a:t> </a:t>
            </a:r>
            <a:r>
              <a:rPr lang="en-US" sz="1000" dirty="0"/>
              <a:t>café in the series. We’ve had topics ranging from mental health to asthma to sickle cell disease</a:t>
            </a:r>
            <a:r>
              <a:rPr lang="en-US" sz="1000" dirty="0"/>
              <a:t>. We </a:t>
            </a:r>
            <a:r>
              <a:rPr lang="en-US" sz="1000" dirty="0"/>
              <a:t>always happy to see </a:t>
            </a:r>
            <a:r>
              <a:rPr lang="en-US" sz="1000" dirty="0"/>
              <a:t>familiar and new faces </a:t>
            </a:r>
            <a:r>
              <a:rPr lang="en-US" sz="1000" dirty="0"/>
              <a:t>in the audience</a:t>
            </a:r>
            <a:r>
              <a:rPr lang="en-US" sz="1000" dirty="0"/>
              <a:t>.</a:t>
            </a:r>
          </a:p>
          <a:p>
            <a:pPr lvl="0"/>
            <a:endParaRPr lang="en-US" sz="1000" dirty="0"/>
          </a:p>
          <a:p>
            <a:pPr marL="174982" indent="-174982">
              <a:buFont typeface="Arial" panose="020B0604020202020204" pitchFamily="34" charset="0"/>
              <a:buChar char="•"/>
            </a:pPr>
            <a:r>
              <a:rPr lang="en-US" sz="1000" dirty="0"/>
              <a:t>We base the café topics on community-identified needs</a:t>
            </a:r>
            <a:r>
              <a:rPr lang="en-US" sz="1000" dirty="0"/>
              <a:t>. These </a:t>
            </a:r>
            <a:r>
              <a:rPr lang="en-US" sz="1000" dirty="0"/>
              <a:t>needs were identified in the 2016 DC Community Health Needs </a:t>
            </a:r>
            <a:r>
              <a:rPr lang="en-US" sz="1000" dirty="0"/>
              <a:t>Assessment, conducted by several </a:t>
            </a:r>
            <a:r>
              <a:rPr lang="en-US" sz="1000" dirty="0"/>
              <a:t>hospitals and community health </a:t>
            </a:r>
            <a:r>
              <a:rPr lang="en-US" sz="1000" dirty="0"/>
              <a:t>centers.  The needs assessment is available online at the DC Health Matters website. </a:t>
            </a:r>
          </a:p>
          <a:p>
            <a:pPr marL="174982" indent="-174982">
              <a:buFont typeface="Arial" panose="020B0604020202020204" pitchFamily="34" charset="0"/>
              <a:buChar char="•"/>
            </a:pPr>
            <a:endParaRPr lang="en-US" sz="1000" dirty="0"/>
          </a:p>
          <a:p>
            <a:pPr marL="174982" indent="-174982">
              <a:buFont typeface="Arial" panose="020B0604020202020204" pitchFamily="34" charset="0"/>
              <a:buChar char="•"/>
            </a:pPr>
            <a:r>
              <a:rPr lang="en-US" sz="1000" dirty="0"/>
              <a:t>The four high priority community needs are: mental health, health literacy, care coordination and place-based care. </a:t>
            </a:r>
            <a:endParaRPr lang="en-US" sz="1000" dirty="0"/>
          </a:p>
          <a:p>
            <a:pPr marL="174982" indent="-174982">
              <a:buFont typeface="Arial" panose="020B0604020202020204" pitchFamily="34" charset="0"/>
              <a:buChar char="•"/>
            </a:pPr>
            <a:endParaRPr lang="en-US" sz="1000" dirty="0"/>
          </a:p>
          <a:p>
            <a:pPr marL="174982" indent="-174982">
              <a:buFont typeface="Arial" panose="020B0604020202020204" pitchFamily="34" charset="0"/>
              <a:buChar char="•"/>
            </a:pPr>
            <a:r>
              <a:rPr lang="en-US" sz="1000" dirty="0"/>
              <a:t>Please enjoy the refreshments in the back of the room</a:t>
            </a:r>
            <a:r>
              <a:rPr lang="en-US" sz="1000" dirty="0"/>
              <a:t>. If </a:t>
            </a:r>
            <a:r>
              <a:rPr lang="en-US" sz="1000" dirty="0"/>
              <a:t>you’d like to order additional food, please feel free (at your own cost). </a:t>
            </a:r>
            <a:r>
              <a:rPr lang="en-US" sz="1000" dirty="0"/>
              <a:t>[</a:t>
            </a:r>
            <a:r>
              <a:rPr lang="en-US" sz="1000" dirty="0"/>
              <a:t>F</a:t>
            </a:r>
            <a:r>
              <a:rPr lang="en-US" sz="1000" dirty="0"/>
              <a:t>ind </a:t>
            </a:r>
            <a:r>
              <a:rPr lang="en-US" sz="1000" dirty="0"/>
              <a:t>a delicate way to say that</a:t>
            </a:r>
            <a:r>
              <a:rPr lang="en-US" sz="1000" dirty="0"/>
              <a:t>…]</a:t>
            </a:r>
          </a:p>
          <a:p>
            <a:pPr marL="174982" indent="-174982">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797BF0CE-3078-46F8-9F5E-86AF88A64D6D}" type="slidenum">
              <a:rPr lang="en-US" smtClean="0"/>
              <a:t>2</a:t>
            </a:fld>
            <a:endParaRPr lang="en-US" dirty="0"/>
          </a:p>
        </p:txBody>
      </p:sp>
    </p:spTree>
    <p:extLst>
      <p:ext uri="{BB962C8B-B14F-4D97-AF65-F5344CB8AC3E}">
        <p14:creationId xmlns:p14="http://schemas.microsoft.com/office/powerpoint/2010/main" val="2399203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52FAC36-DEAA-46C6-A752-A90C6D23C25B}" type="slidenum">
              <a:rPr lang="en-US" smtClean="0">
                <a:solidFill>
                  <a:prstClr val="black"/>
                </a:solidFill>
              </a:rPr>
              <a:pPr/>
              <a:t>26</a:t>
            </a:fld>
            <a:endParaRPr lang="en-US" dirty="0">
              <a:solidFill>
                <a:prstClr val="black"/>
              </a:solidFill>
            </a:endParaRPr>
          </a:p>
        </p:txBody>
      </p:sp>
      <p:sp>
        <p:nvSpPr>
          <p:cNvPr id="6" name="Notes Placeholder 5">
            <a:extLst>
              <a:ext uri="{FF2B5EF4-FFF2-40B4-BE49-F238E27FC236}">
                <a16:creationId xmlns="" xmlns:a16="http://schemas.microsoft.com/office/drawing/2014/main" id="{852787C9-9886-48F2-A8EA-15471C6F021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839406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52FAC36-DEAA-46C6-A752-A90C6D23C25B}" type="slidenum">
              <a:rPr lang="en-US" smtClean="0">
                <a:solidFill>
                  <a:prstClr val="black"/>
                </a:solidFill>
              </a:rPr>
              <a:pPr/>
              <a:t>27</a:t>
            </a:fld>
            <a:endParaRPr lang="en-US" dirty="0">
              <a:solidFill>
                <a:prstClr val="black"/>
              </a:solidFill>
            </a:endParaRPr>
          </a:p>
        </p:txBody>
      </p:sp>
      <p:sp>
        <p:nvSpPr>
          <p:cNvPr id="6" name="Notes Placeholder 5">
            <a:extLst>
              <a:ext uri="{FF2B5EF4-FFF2-40B4-BE49-F238E27FC236}">
                <a16:creationId xmlns="" xmlns:a16="http://schemas.microsoft.com/office/drawing/2014/main" id="{A517ABD6-E534-423B-8929-9973A57B0F67}"/>
              </a:ext>
            </a:extLst>
          </p:cNvPr>
          <p:cNvSpPr>
            <a:spLocks noGrp="1"/>
          </p:cNvSpPr>
          <p:nvPr>
            <p:ph type="body" sz="quarter" idx="3"/>
          </p:nvPr>
        </p:nvSpPr>
        <p:spPr/>
        <p:txBody>
          <a:bodyPr/>
          <a:lstStyle/>
          <a:p>
            <a:pPr marL="288311" indent="-288311">
              <a:lnSpc>
                <a:spcPct val="97000"/>
              </a:lnSpc>
              <a:buFont typeface="Arial" panose="020B0604020202020204" pitchFamily="34" charset="0"/>
              <a:buChar char="•"/>
            </a:pPr>
            <a:r>
              <a:rPr lang="en-US" dirty="0">
                <a:solidFill>
                  <a:srgbClr val="002060"/>
                </a:solidFill>
              </a:rPr>
              <a:t>3 year demonstration</a:t>
            </a:r>
            <a:r>
              <a:rPr lang="en-US" baseline="0" dirty="0">
                <a:solidFill>
                  <a:srgbClr val="002060"/>
                </a:solidFill>
              </a:rPr>
              <a:t> project</a:t>
            </a:r>
          </a:p>
          <a:p>
            <a:pPr marL="288311" indent="-288311">
              <a:lnSpc>
                <a:spcPct val="97000"/>
              </a:lnSpc>
              <a:buFont typeface="Arial" panose="020B0604020202020204" pitchFamily="34" charset="0"/>
              <a:buChar char="•"/>
            </a:pPr>
            <a:r>
              <a:rPr lang="en-US" dirty="0">
                <a:solidFill>
                  <a:srgbClr val="002060"/>
                </a:solidFill>
              </a:rPr>
              <a:t>We will also require all schools to use validated screening and assessment measures and implementation protocols in mental health service delivery. These tools will help to assess what additional areas of needs are for the schools as well as to help us evaluate their progress towards intended outcomes.</a:t>
            </a:r>
          </a:p>
          <a:p>
            <a:pPr marL="288311" indent="-288311">
              <a:lnSpc>
                <a:spcPct val="97000"/>
              </a:lnSpc>
              <a:buFont typeface="Arial" panose="020B0604020202020204" pitchFamily="34" charset="0"/>
              <a:buChar char="•"/>
            </a:pPr>
            <a:endParaRPr lang="en-US" dirty="0">
              <a:solidFill>
                <a:srgbClr val="002060"/>
              </a:solidFill>
            </a:endParaRPr>
          </a:p>
          <a:p>
            <a:pPr marL="288311" indent="-288311">
              <a:lnSpc>
                <a:spcPct val="97000"/>
              </a:lnSpc>
              <a:buFont typeface="Arial" panose="020B0604020202020204" pitchFamily="34" charset="0"/>
              <a:buChar char="•"/>
            </a:pPr>
            <a:r>
              <a:rPr lang="en-US" dirty="0">
                <a:solidFill>
                  <a:srgbClr val="002060"/>
                </a:solidFill>
              </a:rPr>
              <a:t>To meet the school’s additional needs, they will be given options to incorporate specific tools, best practices or interventions tailored to their schools’ needs, which include social-emotional learning or school climate programs, early interventions like Primary Project, gatekeeper training like Kognito’s At-Risk for Educators, training in trauma and resilience, service navigation tools like Bridge to Success or the Health and Wellness Liaison Program, coordination structures like Care Teams, collaborative approaches like the Collaborative and Proactive Solutions model, and support for staff experiencing secondary trauma. These tools and options will be vetted by our team, and can be included in an implementation plan that will be tailored to each school partner each year. </a:t>
            </a:r>
          </a:p>
          <a:p>
            <a:endParaRPr lang="en-US" dirty="0"/>
          </a:p>
        </p:txBody>
      </p:sp>
    </p:spTree>
    <p:extLst>
      <p:ext uri="{BB962C8B-B14F-4D97-AF65-F5344CB8AC3E}">
        <p14:creationId xmlns:p14="http://schemas.microsoft.com/office/powerpoint/2010/main" val="1185879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52FAC36-DEAA-46C6-A752-A90C6D23C25B}" type="slidenum">
              <a:rPr lang="en-US" smtClean="0">
                <a:solidFill>
                  <a:prstClr val="black"/>
                </a:solidFill>
              </a:rPr>
              <a:pPr/>
              <a:t>28</a:t>
            </a:fld>
            <a:endParaRPr lang="en-US" dirty="0">
              <a:solidFill>
                <a:prstClr val="black"/>
              </a:solidFill>
            </a:endParaRPr>
          </a:p>
        </p:txBody>
      </p:sp>
      <p:sp>
        <p:nvSpPr>
          <p:cNvPr id="6" name="Notes Placeholder 5">
            <a:extLst>
              <a:ext uri="{FF2B5EF4-FFF2-40B4-BE49-F238E27FC236}">
                <a16:creationId xmlns="" xmlns:a16="http://schemas.microsoft.com/office/drawing/2014/main" id="{A517ABD6-E534-423B-8929-9973A57B0F67}"/>
              </a:ext>
            </a:extLst>
          </p:cNvPr>
          <p:cNvSpPr>
            <a:spLocks noGrp="1"/>
          </p:cNvSpPr>
          <p:nvPr>
            <p:ph type="body" sz="quarter" idx="3"/>
          </p:nvPr>
        </p:nvSpPr>
        <p:spPr/>
        <p:txBody>
          <a:bodyPr/>
          <a:lstStyle/>
          <a:p>
            <a:pPr marL="288311" indent="-288311">
              <a:lnSpc>
                <a:spcPct val="97000"/>
              </a:lnSpc>
              <a:buFont typeface="Arial" panose="020B0604020202020204" pitchFamily="34" charset="0"/>
              <a:buChar char="•"/>
            </a:pPr>
            <a:r>
              <a:rPr lang="en-US" dirty="0">
                <a:solidFill>
                  <a:srgbClr val="002060"/>
                </a:solidFill>
              </a:rPr>
              <a:t>A bimonthly gathering to:</a:t>
            </a:r>
          </a:p>
          <a:p>
            <a:pPr marL="807273" lvl="1" indent="-345974">
              <a:lnSpc>
                <a:spcPct val="97000"/>
              </a:lnSpc>
              <a:buFont typeface="+mj-lt"/>
              <a:buAutoNum type="arabicPeriod"/>
            </a:pPr>
            <a:r>
              <a:rPr lang="en-US" dirty="0">
                <a:solidFill>
                  <a:srgbClr val="002060"/>
                </a:solidFill>
              </a:rPr>
              <a:t>Inform the design and implementation of strategies to address challenges</a:t>
            </a:r>
          </a:p>
          <a:p>
            <a:pPr marL="807273" lvl="1" indent="-345974">
              <a:lnSpc>
                <a:spcPct val="97000"/>
              </a:lnSpc>
              <a:buFont typeface="+mj-lt"/>
              <a:buAutoNum type="arabicPeriod"/>
            </a:pPr>
            <a:r>
              <a:rPr lang="en-US" dirty="0">
                <a:solidFill>
                  <a:srgbClr val="002060"/>
                </a:solidFill>
              </a:rPr>
              <a:t>Serve as a learning community of school mental health and mental health providers</a:t>
            </a:r>
          </a:p>
          <a:p>
            <a:pPr marL="807273" lvl="1" indent="-345974">
              <a:lnSpc>
                <a:spcPct val="97000"/>
              </a:lnSpc>
              <a:buFont typeface="+mj-lt"/>
              <a:buAutoNum type="arabicPeriod"/>
            </a:pPr>
            <a:r>
              <a:rPr lang="en-US" dirty="0">
                <a:solidFill>
                  <a:srgbClr val="002060"/>
                </a:solidFill>
              </a:rPr>
              <a:t>Build city-wide capacity:</a:t>
            </a:r>
          </a:p>
          <a:p>
            <a:pPr marL="1268572" lvl="2" indent="-345974">
              <a:lnSpc>
                <a:spcPct val="97000"/>
              </a:lnSpc>
              <a:buFont typeface="+mj-lt"/>
              <a:buAutoNum type="alphaLcPeriod"/>
            </a:pPr>
            <a:r>
              <a:rPr lang="en-US" dirty="0">
                <a:solidFill>
                  <a:srgbClr val="002060"/>
                </a:solidFill>
              </a:rPr>
              <a:t>distribute information</a:t>
            </a:r>
          </a:p>
          <a:p>
            <a:pPr marL="1268572" lvl="2" indent="-345974">
              <a:lnSpc>
                <a:spcPct val="97000"/>
              </a:lnSpc>
              <a:buFont typeface="+mj-lt"/>
              <a:buAutoNum type="alphaLcPeriod"/>
            </a:pPr>
            <a:r>
              <a:rPr lang="en-US" dirty="0">
                <a:solidFill>
                  <a:srgbClr val="002060"/>
                </a:solidFill>
              </a:rPr>
              <a:t>share resources (such as training or materials)</a:t>
            </a:r>
          </a:p>
          <a:p>
            <a:pPr marL="1268572" lvl="2" indent="-345974">
              <a:lnSpc>
                <a:spcPct val="97000"/>
              </a:lnSpc>
              <a:buFont typeface="+mj-lt"/>
              <a:buAutoNum type="alphaLcPeriod"/>
            </a:pPr>
            <a:r>
              <a:rPr lang="en-US" dirty="0">
                <a:solidFill>
                  <a:srgbClr val="002060"/>
                </a:solidFill>
              </a:rPr>
              <a:t>build a common set of indictors</a:t>
            </a:r>
          </a:p>
          <a:p>
            <a:pPr marL="1268572" lvl="2" indent="-345974">
              <a:lnSpc>
                <a:spcPct val="97000"/>
              </a:lnSpc>
              <a:buFont typeface="+mj-lt"/>
              <a:buAutoNum type="alphaLcPeriod"/>
            </a:pPr>
            <a:r>
              <a:rPr lang="en-US" dirty="0">
                <a:solidFill>
                  <a:srgbClr val="002060"/>
                </a:solidFill>
              </a:rPr>
              <a:t>link their activities to improve coordination and address gaps in services or capacity</a:t>
            </a:r>
          </a:p>
          <a:p>
            <a:endParaRPr lang="en-US" dirty="0"/>
          </a:p>
        </p:txBody>
      </p:sp>
    </p:spTree>
    <p:extLst>
      <p:ext uri="{BB962C8B-B14F-4D97-AF65-F5344CB8AC3E}">
        <p14:creationId xmlns:p14="http://schemas.microsoft.com/office/powerpoint/2010/main" val="1137065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a:t>
            </a:r>
            <a:r>
              <a:rPr lang="en-US" baseline="0" dirty="0" smtClean="0"/>
              <a:t> forget to focus on tiers 1 and 2 in MTSS</a:t>
            </a:r>
          </a:p>
          <a:p>
            <a:endParaRPr lang="en-US" dirty="0"/>
          </a:p>
        </p:txBody>
      </p:sp>
      <p:sp>
        <p:nvSpPr>
          <p:cNvPr id="4" name="Slide Number Placeholder 3"/>
          <p:cNvSpPr>
            <a:spLocks noGrp="1"/>
          </p:cNvSpPr>
          <p:nvPr>
            <p:ph type="sldNum" sz="quarter" idx="10"/>
          </p:nvPr>
        </p:nvSpPr>
        <p:spPr/>
        <p:txBody>
          <a:bodyPr/>
          <a:lstStyle/>
          <a:p>
            <a:fld id="{689B9F08-24FD-DD47-9F59-C0B3D7023E3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3892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87391-C985-5947-B772-CAE19FD5DBE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9058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44064" indent="-286179">
              <a:defRPr>
                <a:solidFill>
                  <a:schemeClr val="tx1"/>
                </a:solidFill>
                <a:latin typeface="Arial" charset="0"/>
                <a:ea typeface="MS PGothic" pitchFamily="34" charset="-128"/>
              </a:defRPr>
            </a:lvl2pPr>
            <a:lvl3pPr marL="1144715" indent="-228943">
              <a:defRPr>
                <a:solidFill>
                  <a:schemeClr val="tx1"/>
                </a:solidFill>
                <a:latin typeface="Arial" charset="0"/>
                <a:ea typeface="MS PGothic" pitchFamily="34" charset="-128"/>
              </a:defRPr>
            </a:lvl3pPr>
            <a:lvl4pPr marL="1602600" indent="-228943">
              <a:defRPr>
                <a:solidFill>
                  <a:schemeClr val="tx1"/>
                </a:solidFill>
                <a:latin typeface="Arial" charset="0"/>
                <a:ea typeface="MS PGothic" pitchFamily="34" charset="-128"/>
              </a:defRPr>
            </a:lvl4pPr>
            <a:lvl5pPr marL="2060486" indent="-228943">
              <a:defRPr>
                <a:solidFill>
                  <a:schemeClr val="tx1"/>
                </a:solidFill>
                <a:latin typeface="Arial" charset="0"/>
                <a:ea typeface="MS PGothic" pitchFamily="34" charset="-128"/>
              </a:defRPr>
            </a:lvl5pPr>
            <a:lvl6pPr marL="2518372" indent="-228943" eaLnBrk="0" fontAlgn="base" hangingPunct="0">
              <a:spcBef>
                <a:spcPct val="0"/>
              </a:spcBef>
              <a:spcAft>
                <a:spcPct val="0"/>
              </a:spcAft>
              <a:defRPr>
                <a:solidFill>
                  <a:schemeClr val="tx1"/>
                </a:solidFill>
                <a:latin typeface="Arial" charset="0"/>
                <a:ea typeface="MS PGothic" pitchFamily="34" charset="-128"/>
              </a:defRPr>
            </a:lvl6pPr>
            <a:lvl7pPr marL="2976258" indent="-228943" eaLnBrk="0" fontAlgn="base" hangingPunct="0">
              <a:spcBef>
                <a:spcPct val="0"/>
              </a:spcBef>
              <a:spcAft>
                <a:spcPct val="0"/>
              </a:spcAft>
              <a:defRPr>
                <a:solidFill>
                  <a:schemeClr val="tx1"/>
                </a:solidFill>
                <a:latin typeface="Arial" charset="0"/>
                <a:ea typeface="MS PGothic" pitchFamily="34" charset="-128"/>
              </a:defRPr>
            </a:lvl7pPr>
            <a:lvl8pPr marL="3434144" indent="-228943" eaLnBrk="0" fontAlgn="base" hangingPunct="0">
              <a:spcBef>
                <a:spcPct val="0"/>
              </a:spcBef>
              <a:spcAft>
                <a:spcPct val="0"/>
              </a:spcAft>
              <a:defRPr>
                <a:solidFill>
                  <a:schemeClr val="tx1"/>
                </a:solidFill>
                <a:latin typeface="Arial" charset="0"/>
                <a:ea typeface="MS PGothic" pitchFamily="34" charset="-128"/>
              </a:defRPr>
            </a:lvl8pPr>
            <a:lvl9pPr marL="3892029" indent="-228943" eaLnBrk="0" fontAlgn="base" hangingPunct="0">
              <a:spcBef>
                <a:spcPct val="0"/>
              </a:spcBef>
              <a:spcAft>
                <a:spcPct val="0"/>
              </a:spcAft>
              <a:defRPr>
                <a:solidFill>
                  <a:schemeClr val="tx1"/>
                </a:solidFill>
                <a:latin typeface="Arial" charset="0"/>
                <a:ea typeface="MS PGothic" pitchFamily="34" charset="-128"/>
              </a:defRPr>
            </a:lvl9pPr>
          </a:lstStyle>
          <a:p>
            <a:fld id="{58A2C68B-C09E-4718-B104-0D2F0936EEC4}" type="slidenum">
              <a:rPr lang="en-US" altLang="en-US">
                <a:solidFill>
                  <a:prstClr val="black"/>
                </a:solidFill>
              </a:rPr>
              <a:pPr/>
              <a:t>37</a:t>
            </a:fld>
            <a:endParaRPr lang="en-US"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a:t>
            </a:r>
          </a:p>
        </p:txBody>
      </p:sp>
      <p:sp>
        <p:nvSpPr>
          <p:cNvPr id="174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44064" indent="-286179">
              <a:spcBef>
                <a:spcPct val="30000"/>
              </a:spcBef>
              <a:defRPr sz="1200">
                <a:solidFill>
                  <a:schemeClr val="tx1"/>
                </a:solidFill>
                <a:latin typeface="Calibri" pitchFamily="34" charset="0"/>
                <a:ea typeface="MS PGothic" pitchFamily="34" charset="-128"/>
              </a:defRPr>
            </a:lvl2pPr>
            <a:lvl3pPr marL="1144715" indent="-228943">
              <a:spcBef>
                <a:spcPct val="30000"/>
              </a:spcBef>
              <a:defRPr sz="1200">
                <a:solidFill>
                  <a:schemeClr val="tx1"/>
                </a:solidFill>
                <a:latin typeface="Calibri" pitchFamily="34" charset="0"/>
                <a:ea typeface="MS PGothic" pitchFamily="34" charset="-128"/>
              </a:defRPr>
            </a:lvl3pPr>
            <a:lvl4pPr marL="1602600" indent="-228943">
              <a:spcBef>
                <a:spcPct val="30000"/>
              </a:spcBef>
              <a:defRPr sz="1200">
                <a:solidFill>
                  <a:schemeClr val="tx1"/>
                </a:solidFill>
                <a:latin typeface="Calibri" pitchFamily="34" charset="0"/>
                <a:ea typeface="MS PGothic" pitchFamily="34" charset="-128"/>
              </a:defRPr>
            </a:lvl4pPr>
            <a:lvl5pPr marL="2060486" indent="-228943">
              <a:spcBef>
                <a:spcPct val="30000"/>
              </a:spcBef>
              <a:defRPr sz="1200">
                <a:solidFill>
                  <a:schemeClr val="tx1"/>
                </a:solidFill>
                <a:latin typeface="Calibri" pitchFamily="34" charset="0"/>
                <a:ea typeface="MS PGothic" pitchFamily="34" charset="-128"/>
              </a:defRPr>
            </a:lvl5pPr>
            <a:lvl6pPr marL="2518372" indent="-22894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6258" indent="-22894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4144" indent="-22894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2029" indent="-22894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88E7F4EB-F7DE-4EED-BB04-1245DDBFC588}" type="slidenum">
              <a:rPr lang="en-US" altLang="en-US">
                <a:solidFill>
                  <a:prstClr val="black"/>
                </a:solidFill>
                <a:latin typeface="Arial" charset="0"/>
              </a:rPr>
              <a:pPr>
                <a:spcBef>
                  <a:spcPct val="0"/>
                </a:spcBef>
              </a:pPr>
              <a:t>38</a:t>
            </a:fld>
            <a:endParaRPr lang="en-US" altLang="en-US">
              <a:solidFill>
                <a:prstClr val="black"/>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a:t>
            </a:r>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44064" indent="-286179">
              <a:spcBef>
                <a:spcPct val="30000"/>
              </a:spcBef>
              <a:defRPr sz="1200">
                <a:solidFill>
                  <a:schemeClr val="tx1"/>
                </a:solidFill>
                <a:latin typeface="Calibri" pitchFamily="34" charset="0"/>
                <a:ea typeface="MS PGothic" pitchFamily="34" charset="-128"/>
              </a:defRPr>
            </a:lvl2pPr>
            <a:lvl3pPr marL="1144715" indent="-228943">
              <a:spcBef>
                <a:spcPct val="30000"/>
              </a:spcBef>
              <a:defRPr sz="1200">
                <a:solidFill>
                  <a:schemeClr val="tx1"/>
                </a:solidFill>
                <a:latin typeface="Calibri" pitchFamily="34" charset="0"/>
                <a:ea typeface="MS PGothic" pitchFamily="34" charset="-128"/>
              </a:defRPr>
            </a:lvl3pPr>
            <a:lvl4pPr marL="1602600" indent="-228943">
              <a:spcBef>
                <a:spcPct val="30000"/>
              </a:spcBef>
              <a:defRPr sz="1200">
                <a:solidFill>
                  <a:schemeClr val="tx1"/>
                </a:solidFill>
                <a:latin typeface="Calibri" pitchFamily="34" charset="0"/>
                <a:ea typeface="MS PGothic" pitchFamily="34" charset="-128"/>
              </a:defRPr>
            </a:lvl4pPr>
            <a:lvl5pPr marL="2060486" indent="-228943">
              <a:spcBef>
                <a:spcPct val="30000"/>
              </a:spcBef>
              <a:defRPr sz="1200">
                <a:solidFill>
                  <a:schemeClr val="tx1"/>
                </a:solidFill>
                <a:latin typeface="Calibri" pitchFamily="34" charset="0"/>
                <a:ea typeface="MS PGothic" pitchFamily="34" charset="-128"/>
              </a:defRPr>
            </a:lvl5pPr>
            <a:lvl6pPr marL="2518372" indent="-22894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6258" indent="-22894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4144" indent="-22894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2029" indent="-22894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6FB250B9-DC17-43FD-BD0D-16E09B0EEB53}" type="slidenum">
              <a:rPr lang="en-US" altLang="en-US">
                <a:solidFill>
                  <a:prstClr val="black"/>
                </a:solidFill>
                <a:latin typeface="Arial" charset="0"/>
              </a:rPr>
              <a:pPr>
                <a:spcBef>
                  <a:spcPct val="0"/>
                </a:spcBef>
              </a:pPr>
              <a:t>39</a:t>
            </a:fld>
            <a:endParaRPr lang="en-US" altLang="en-US">
              <a:solidFill>
                <a:prstClr val="black"/>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712267" lvl="1" indent="-235302">
              <a:spcBef>
                <a:spcPct val="0"/>
              </a:spcBef>
              <a:buFontTx/>
              <a:buAutoNum type="alphaLcPeriod"/>
            </a:pPr>
            <a:r>
              <a:rPr lang="en-US" altLang="en-US" smtClean="0"/>
              <a:t>J</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89" tIns="47545" rIns="95089" bIns="47545"/>
          <a:lstStyle>
            <a:lvl1pPr>
              <a:spcBef>
                <a:spcPct val="30000"/>
              </a:spcBef>
              <a:defRPr sz="1200">
                <a:solidFill>
                  <a:schemeClr val="tx1"/>
                </a:solidFill>
                <a:latin typeface="Calibri" pitchFamily="34" charset="0"/>
                <a:ea typeface="MS PGothic" pitchFamily="34" charset="-128"/>
              </a:defRPr>
            </a:lvl1pPr>
            <a:lvl2pPr marL="744064" indent="-286179">
              <a:spcBef>
                <a:spcPct val="30000"/>
              </a:spcBef>
              <a:defRPr sz="1200">
                <a:solidFill>
                  <a:schemeClr val="tx1"/>
                </a:solidFill>
                <a:latin typeface="Calibri" pitchFamily="34" charset="0"/>
                <a:ea typeface="MS PGothic" pitchFamily="34" charset="-128"/>
              </a:defRPr>
            </a:lvl2pPr>
            <a:lvl3pPr marL="1144715" indent="-228943">
              <a:spcBef>
                <a:spcPct val="30000"/>
              </a:spcBef>
              <a:defRPr sz="1200">
                <a:solidFill>
                  <a:schemeClr val="tx1"/>
                </a:solidFill>
                <a:latin typeface="Calibri" pitchFamily="34" charset="0"/>
                <a:ea typeface="MS PGothic" pitchFamily="34" charset="-128"/>
              </a:defRPr>
            </a:lvl3pPr>
            <a:lvl4pPr marL="1602600" indent="-228943">
              <a:spcBef>
                <a:spcPct val="30000"/>
              </a:spcBef>
              <a:defRPr sz="1200">
                <a:solidFill>
                  <a:schemeClr val="tx1"/>
                </a:solidFill>
                <a:latin typeface="Calibri" pitchFamily="34" charset="0"/>
                <a:ea typeface="MS PGothic" pitchFamily="34" charset="-128"/>
              </a:defRPr>
            </a:lvl4pPr>
            <a:lvl5pPr marL="2060486" indent="-228943">
              <a:spcBef>
                <a:spcPct val="30000"/>
              </a:spcBef>
              <a:defRPr sz="1200">
                <a:solidFill>
                  <a:schemeClr val="tx1"/>
                </a:solidFill>
                <a:latin typeface="Calibri" pitchFamily="34" charset="0"/>
                <a:ea typeface="MS PGothic" pitchFamily="34" charset="-128"/>
              </a:defRPr>
            </a:lvl5pPr>
            <a:lvl6pPr marL="2518372" indent="-22894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6258" indent="-22894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34144" indent="-22894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92029" indent="-22894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07DBBF2A-D9FE-4FDC-A42D-8F53B0492511}" type="slidenum">
              <a:rPr lang="en-US" altLang="en-US">
                <a:solidFill>
                  <a:prstClr val="black"/>
                </a:solidFill>
                <a:latin typeface="Arial" charset="0"/>
              </a:rPr>
              <a:pPr>
                <a:spcBef>
                  <a:spcPct val="0"/>
                </a:spcBef>
              </a:pPr>
              <a:t>41</a:t>
            </a:fld>
            <a:endParaRPr lang="en-US" altLang="en-US">
              <a:solidFill>
                <a:prstClr val="black"/>
              </a:solidFill>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44064" indent="-286179">
              <a:defRPr>
                <a:solidFill>
                  <a:schemeClr val="tx1"/>
                </a:solidFill>
                <a:latin typeface="Arial" charset="0"/>
                <a:ea typeface="MS PGothic" pitchFamily="34" charset="-128"/>
              </a:defRPr>
            </a:lvl2pPr>
            <a:lvl3pPr marL="1144715" indent="-228943">
              <a:defRPr>
                <a:solidFill>
                  <a:schemeClr val="tx1"/>
                </a:solidFill>
                <a:latin typeface="Arial" charset="0"/>
                <a:ea typeface="MS PGothic" pitchFamily="34" charset="-128"/>
              </a:defRPr>
            </a:lvl3pPr>
            <a:lvl4pPr marL="1602600" indent="-228943">
              <a:defRPr>
                <a:solidFill>
                  <a:schemeClr val="tx1"/>
                </a:solidFill>
                <a:latin typeface="Arial" charset="0"/>
                <a:ea typeface="MS PGothic" pitchFamily="34" charset="-128"/>
              </a:defRPr>
            </a:lvl4pPr>
            <a:lvl5pPr marL="2060486" indent="-228943">
              <a:defRPr>
                <a:solidFill>
                  <a:schemeClr val="tx1"/>
                </a:solidFill>
                <a:latin typeface="Arial" charset="0"/>
                <a:ea typeface="MS PGothic" pitchFamily="34" charset="-128"/>
              </a:defRPr>
            </a:lvl5pPr>
            <a:lvl6pPr marL="2518372" indent="-228943" eaLnBrk="0" fontAlgn="base" hangingPunct="0">
              <a:spcBef>
                <a:spcPct val="0"/>
              </a:spcBef>
              <a:spcAft>
                <a:spcPct val="0"/>
              </a:spcAft>
              <a:defRPr>
                <a:solidFill>
                  <a:schemeClr val="tx1"/>
                </a:solidFill>
                <a:latin typeface="Arial" charset="0"/>
                <a:ea typeface="MS PGothic" pitchFamily="34" charset="-128"/>
              </a:defRPr>
            </a:lvl6pPr>
            <a:lvl7pPr marL="2976258" indent="-228943" eaLnBrk="0" fontAlgn="base" hangingPunct="0">
              <a:spcBef>
                <a:spcPct val="0"/>
              </a:spcBef>
              <a:spcAft>
                <a:spcPct val="0"/>
              </a:spcAft>
              <a:defRPr>
                <a:solidFill>
                  <a:schemeClr val="tx1"/>
                </a:solidFill>
                <a:latin typeface="Arial" charset="0"/>
                <a:ea typeface="MS PGothic" pitchFamily="34" charset="-128"/>
              </a:defRPr>
            </a:lvl7pPr>
            <a:lvl8pPr marL="3434144" indent="-228943" eaLnBrk="0" fontAlgn="base" hangingPunct="0">
              <a:spcBef>
                <a:spcPct val="0"/>
              </a:spcBef>
              <a:spcAft>
                <a:spcPct val="0"/>
              </a:spcAft>
              <a:defRPr>
                <a:solidFill>
                  <a:schemeClr val="tx1"/>
                </a:solidFill>
                <a:latin typeface="Arial" charset="0"/>
                <a:ea typeface="MS PGothic" pitchFamily="34" charset="-128"/>
              </a:defRPr>
            </a:lvl8pPr>
            <a:lvl9pPr marL="3892029" indent="-228943" eaLnBrk="0" fontAlgn="base" hangingPunct="0">
              <a:spcBef>
                <a:spcPct val="0"/>
              </a:spcBef>
              <a:spcAft>
                <a:spcPct val="0"/>
              </a:spcAft>
              <a:defRPr>
                <a:solidFill>
                  <a:schemeClr val="tx1"/>
                </a:solidFill>
                <a:latin typeface="Arial" charset="0"/>
                <a:ea typeface="MS PGothic" pitchFamily="34" charset="-128"/>
              </a:defRPr>
            </a:lvl9pPr>
          </a:lstStyle>
          <a:p>
            <a:fld id="{42FE9D37-B796-45F9-BC68-F357AC8574BC}" type="slidenum">
              <a:rPr lang="en-US" altLang="en-US">
                <a:solidFill>
                  <a:prstClr val="black"/>
                </a:solidFill>
              </a:rPr>
              <a:pPr/>
              <a:t>42</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t>We have four amazing speakers here today who will talk with us about the value of partnerships between schools and health systems to improve physical and mental health for students and promote academic </a:t>
            </a:r>
            <a:r>
              <a:rPr lang="en-US" sz="1000" dirty="0"/>
              <a:t>success and what research tells us about the components of successful partnerships. Each of these individuals has stretched themselves to develop innovative partnerships, programs and policies, grounded in research, that support students.  Joining </a:t>
            </a:r>
            <a:r>
              <a:rPr lang="en-US" sz="1000" dirty="0"/>
              <a:t>us this evening </a:t>
            </a:r>
            <a:r>
              <a:rPr lang="en-US" sz="1000" dirty="0"/>
              <a:t>are:</a:t>
            </a:r>
          </a:p>
          <a:p>
            <a:pPr lvl="0"/>
            <a:r>
              <a:rPr lang="en-US" sz="1000" b="1" dirty="0"/>
              <a:t>Dr. Olga Acosta Price </a:t>
            </a:r>
            <a:r>
              <a:rPr lang="en-US" sz="1000" dirty="0"/>
              <a:t>– Director of the Center for Health and Health Care in Schools at the GW Milken Institute School of Public Health and a key figure in school mental health in DC.  A clinical psychologist by training, Dr. Acosta Price was the founding director of the School Mental Health Program in DC and currently serves as the co-Chair of the DC Task Force on School Mental Health. In addition to her local work, Dr. Acosta Price leads projects across the nation, advising government officials,  education systems and health care institutions on school health programs.  </a:t>
            </a:r>
          </a:p>
          <a:p>
            <a:pPr lvl="0"/>
            <a:r>
              <a:rPr lang="en-US" sz="1000" b="1" dirty="0"/>
              <a:t>Dr. Michael Long </a:t>
            </a:r>
            <a:r>
              <a:rPr lang="en-US" sz="1000" dirty="0"/>
              <a:t>– Assistant Professor in the GW Milken Institute School of Public Health.  Dr. Long’s research focuses on using existing data sets, and working collaboratively with schools to use this data, is currently working on projects involving telehealth in schools, school mental health, and school meals/physical activity programs.</a:t>
            </a:r>
          </a:p>
          <a:p>
            <a:pPr lvl="0"/>
            <a:r>
              <a:rPr lang="en-US" sz="1000" b="1" dirty="0"/>
              <a:t>Ms. Marisa </a:t>
            </a:r>
            <a:r>
              <a:rPr lang="en-US" sz="1000" b="1" dirty="0" err="1"/>
              <a:t>Parella</a:t>
            </a:r>
            <a:r>
              <a:rPr lang="en-US" sz="1000" b="1" dirty="0"/>
              <a:t> </a:t>
            </a:r>
            <a:r>
              <a:rPr lang="en-US" sz="1000" dirty="0"/>
              <a:t>– Licensed Clinical Social Worker who has been involved in children’s mental health for the past 17 years.  Ms. </a:t>
            </a:r>
            <a:r>
              <a:rPr lang="en-US" sz="1000" dirty="0" err="1"/>
              <a:t>Parella</a:t>
            </a:r>
            <a:r>
              <a:rPr lang="en-US" sz="1000" dirty="0"/>
              <a:t> is the Manager of the School-Based Mental Health Program at Mary’s Center, which works in 18 schools in DC, and the parent of 3 DCPS students.</a:t>
            </a:r>
          </a:p>
          <a:p>
            <a:pPr lvl="0"/>
            <a:r>
              <a:rPr lang="en-US" sz="1000" b="1" dirty="0"/>
              <a:t>Dr. </a:t>
            </a:r>
            <a:r>
              <a:rPr lang="en-US" sz="1000" b="1" dirty="0" err="1"/>
              <a:t>Chioma</a:t>
            </a:r>
            <a:r>
              <a:rPr lang="en-US" sz="1000" b="1" dirty="0"/>
              <a:t> </a:t>
            </a:r>
            <a:r>
              <a:rPr lang="en-US" sz="1000" b="1" dirty="0" err="1"/>
              <a:t>Oruh</a:t>
            </a:r>
            <a:r>
              <a:rPr lang="en-US" sz="1000" b="1" dirty="0"/>
              <a:t> </a:t>
            </a:r>
            <a:r>
              <a:rPr lang="en-US" sz="1000" dirty="0"/>
              <a:t>– Disabilities rights parent advocate and co-founder of Mothering Hands, a parent-led nonprofit helping families of children with disabilities navigate the systems of care in DC.  She is the parent of 2 children who are on the autism spectrum and serves on numerous task forces and advisory groups in DC as a champion for children with disabilities and their families.</a:t>
            </a:r>
          </a:p>
          <a:p>
            <a:pPr lvl="0"/>
            <a:endParaRPr lang="en-US" sz="1000" dirty="0"/>
          </a:p>
          <a:p>
            <a:pPr lvl="0"/>
            <a:r>
              <a:rPr lang="en-US" sz="1000" dirty="0"/>
              <a:t>Then you can turn the program over to Olga to begin; we usually let each speaker present and then after the last speaker we will flip to the following slide:</a:t>
            </a:r>
            <a:endParaRPr lang="en-US" sz="1000" dirty="0"/>
          </a:p>
        </p:txBody>
      </p:sp>
      <p:sp>
        <p:nvSpPr>
          <p:cNvPr id="4" name="Slide Number Placeholder 3"/>
          <p:cNvSpPr>
            <a:spLocks noGrp="1"/>
          </p:cNvSpPr>
          <p:nvPr>
            <p:ph type="sldNum" sz="quarter" idx="10"/>
          </p:nvPr>
        </p:nvSpPr>
        <p:spPr/>
        <p:txBody>
          <a:bodyPr/>
          <a:lstStyle/>
          <a:p>
            <a:fld id="{797BF0CE-3078-46F8-9F5E-86AF88A64D6D}" type="slidenum">
              <a:rPr lang="en-US" smtClean="0"/>
              <a:t>3</a:t>
            </a:fld>
            <a:endParaRPr lang="en-US" dirty="0"/>
          </a:p>
        </p:txBody>
      </p:sp>
    </p:spTree>
    <p:extLst>
      <p:ext uri="{BB962C8B-B14F-4D97-AF65-F5344CB8AC3E}">
        <p14:creationId xmlns:p14="http://schemas.microsoft.com/office/powerpoint/2010/main" val="3004723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92" eaLnBrk="0" fontAlgn="ctr" hangingPunct="0">
              <a:spcBef>
                <a:spcPct val="30000"/>
              </a:spcBef>
              <a:spcAft>
                <a:spcPct val="0"/>
              </a:spcAft>
              <a:defRPr/>
            </a:pPr>
            <a:r>
              <a:rPr lang="en-US" dirty="0" smtClean="0">
                <a:ea typeface="Geneva" pitchFamily="-107" charset="-128"/>
                <a:cs typeface="Geneva" pitchFamily="-107" charset="-128"/>
              </a:rPr>
              <a:t>Thank you to our speakers for an excellent presentation tonight.  We hope you take away from this the efforts to build bridges between the health and education sectors, and using research to do it and develop </a:t>
            </a:r>
            <a:r>
              <a:rPr lang="en-US" smtClean="0">
                <a:ea typeface="Geneva" pitchFamily="-107" charset="-128"/>
                <a:cs typeface="Geneva" pitchFamily="-107" charset="-128"/>
              </a:rPr>
              <a:t>strong partnerships</a:t>
            </a:r>
            <a:r>
              <a:rPr lang="en-US" dirty="0" smtClean="0">
                <a:ea typeface="Geneva" pitchFamily="-107" charset="-128"/>
                <a:cs typeface="Geneva" pitchFamily="-107" charset="-128"/>
              </a:rPr>
              <a:t>.  Now we would like to open it up to questions from the audience.  Our speakers will also be available after the program.  Please wait for a microphone to ask your question.  (Danielle and Chaya will take the microphone around to audience members).</a:t>
            </a:r>
          </a:p>
          <a:p>
            <a:endParaRPr lang="en-US" sz="1000" dirty="0"/>
          </a:p>
        </p:txBody>
      </p:sp>
      <p:sp>
        <p:nvSpPr>
          <p:cNvPr id="4" name="Slide Number Placeholder 3"/>
          <p:cNvSpPr>
            <a:spLocks noGrp="1"/>
          </p:cNvSpPr>
          <p:nvPr>
            <p:ph type="sldNum" sz="quarter" idx="10"/>
          </p:nvPr>
        </p:nvSpPr>
        <p:spPr/>
        <p:txBody>
          <a:bodyPr/>
          <a:lstStyle/>
          <a:p>
            <a:fld id="{A4FE3B70-2448-41EF-9655-3DFF912577A8}" type="slidenum">
              <a:rPr lang="en-US" smtClean="0"/>
              <a:t>58</a:t>
            </a:fld>
            <a:endParaRPr lang="en-US" dirty="0"/>
          </a:p>
        </p:txBody>
      </p:sp>
    </p:spTree>
    <p:extLst>
      <p:ext uri="{BB962C8B-B14F-4D97-AF65-F5344CB8AC3E}">
        <p14:creationId xmlns:p14="http://schemas.microsoft.com/office/powerpoint/2010/main" val="3822455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questions wrap up, please do these closing slides-</a:t>
            </a:r>
          </a:p>
          <a:p>
            <a:endParaRPr lang="en-US" dirty="0"/>
          </a:p>
          <a:p>
            <a:r>
              <a:rPr lang="en-US" dirty="0" smtClean="0"/>
              <a:t>For all of the CNHS employees in the audience, please consider joining our School Health Collaborative – our next meeting is January 23 and you can email Cynthia Adams to join the mailing list.</a:t>
            </a:r>
            <a:endParaRPr lang="en-US" dirty="0"/>
          </a:p>
        </p:txBody>
      </p:sp>
      <p:sp>
        <p:nvSpPr>
          <p:cNvPr id="4" name="Slide Number Placeholder 3"/>
          <p:cNvSpPr>
            <a:spLocks noGrp="1"/>
          </p:cNvSpPr>
          <p:nvPr>
            <p:ph type="sldNum" sz="quarter" idx="10"/>
          </p:nvPr>
        </p:nvSpPr>
        <p:spPr/>
        <p:txBody>
          <a:bodyPr/>
          <a:lstStyle/>
          <a:p>
            <a:fld id="{A4FE3B70-2448-41EF-9655-3DFF912577A8}"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026402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all of our community members who attended tonight, CNHS will be conducting community stakeholder meetings in February and March 2018 and we invite you to participate.  Please email or speak to Danielle Dooley, who is here tonight, if you are interested in participating.</a:t>
            </a:r>
            <a:endParaRPr lang="en-US" dirty="0"/>
          </a:p>
        </p:txBody>
      </p:sp>
      <p:sp>
        <p:nvSpPr>
          <p:cNvPr id="4" name="Slide Number Placeholder 3"/>
          <p:cNvSpPr>
            <a:spLocks noGrp="1"/>
          </p:cNvSpPr>
          <p:nvPr>
            <p:ph type="sldNum" sz="quarter" idx="10"/>
          </p:nvPr>
        </p:nvSpPr>
        <p:spPr/>
        <p:txBody>
          <a:bodyPr/>
          <a:lstStyle/>
          <a:p>
            <a:fld id="{A4FE3B70-2448-41EF-9655-3DFF912577A8}"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026402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again for attending the Science Café.  We look forward to seeing you in 2018.</a:t>
            </a:r>
            <a:endParaRPr lang="en-US" dirty="0"/>
          </a:p>
        </p:txBody>
      </p:sp>
      <p:sp>
        <p:nvSpPr>
          <p:cNvPr id="4" name="Slide Number Placeholder 3"/>
          <p:cNvSpPr>
            <a:spLocks noGrp="1"/>
          </p:cNvSpPr>
          <p:nvPr>
            <p:ph type="sldNum" sz="quarter" idx="10"/>
          </p:nvPr>
        </p:nvSpPr>
        <p:spPr/>
        <p:txBody>
          <a:bodyPr/>
          <a:lstStyle/>
          <a:p>
            <a:fld id="{797BF0CE-3078-46F8-9F5E-86AF88A64D6D}" type="slidenum">
              <a:rPr lang="en-US" smtClean="0"/>
              <a:t>61</a:t>
            </a:fld>
            <a:endParaRPr lang="en-US" dirty="0"/>
          </a:p>
        </p:txBody>
      </p:sp>
    </p:spTree>
    <p:extLst>
      <p:ext uri="{BB962C8B-B14F-4D97-AF65-F5344CB8AC3E}">
        <p14:creationId xmlns:p14="http://schemas.microsoft.com/office/powerpoint/2010/main" val="3027981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7BF0CE-3078-46F8-9F5E-86AF88A64D6D}" type="slidenum">
              <a:rPr lang="en-US" smtClean="0"/>
              <a:t>62</a:t>
            </a:fld>
            <a:endParaRPr lang="en-US" dirty="0"/>
          </a:p>
        </p:txBody>
      </p:sp>
    </p:spTree>
    <p:extLst>
      <p:ext uri="{BB962C8B-B14F-4D97-AF65-F5344CB8AC3E}">
        <p14:creationId xmlns:p14="http://schemas.microsoft.com/office/powerpoint/2010/main" val="3914331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4F3B05-EACF-A046-9156-4B59DBAE598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50011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87391-C985-5947-B772-CAE19FD5DBE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905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4AB087-1856-0543-AAC8-AA40F8DAF7C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9376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4AB087-1856-0543-AAC8-AA40F8DAF7C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49376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400" dirty="0"/>
              <a:t>More than half of public school students nationwide live in poverty</a:t>
            </a:r>
          </a:p>
          <a:p>
            <a:r>
              <a:rPr lang="en-US" sz="1400" dirty="0"/>
              <a:t>That is evident in our city as well. About 35% of children reside in Wards 7 and 8; </a:t>
            </a:r>
          </a:p>
          <a:p>
            <a:r>
              <a:rPr lang="en-US" sz="1400" dirty="0"/>
              <a:t>The percentage of families living below the poverty level in Wards 7 and 8 is about twice the citywide average and about 15 times higher than in Ward 3. </a:t>
            </a:r>
          </a:p>
          <a:p>
            <a:r>
              <a:rPr lang="en-US" sz="1400" dirty="0"/>
              <a:t>Live in poverty Ward 3: 2% </a:t>
            </a:r>
          </a:p>
          <a:p>
            <a:r>
              <a:rPr lang="en-US" sz="1400" dirty="0"/>
              <a:t>Live in poverty Ward 7: 25% </a:t>
            </a:r>
          </a:p>
          <a:p>
            <a:r>
              <a:rPr lang="en-US" sz="1400" dirty="0"/>
              <a:t>Live in poverty Ward 8: 29% </a:t>
            </a:r>
          </a:p>
          <a:p>
            <a:endParaRPr lang="en-US" sz="1400" dirty="0"/>
          </a:p>
          <a:p>
            <a:r>
              <a:rPr lang="en-US" sz="1400" dirty="0">
                <a:latin typeface="Georgia"/>
                <a:cs typeface="Georgia"/>
              </a:rPr>
              <a:t>low-income students are at higher risk of health problems that hinder learning, to live in neighborhoods with more violence and fewer resources/infrastructure, and to attend schools with unhealthy environments</a:t>
            </a:r>
            <a:endParaRPr lang="en-US" sz="1400" dirty="0">
              <a:latin typeface="Calibri" charset="0"/>
            </a:endParaRPr>
          </a:p>
        </p:txBody>
      </p:sp>
      <p:sp>
        <p:nvSpPr>
          <p:cNvPr id="29700" name="Slide Number Placeholder 3"/>
          <p:cNvSpPr>
            <a:spLocks noGrp="1"/>
          </p:cNvSpPr>
          <p:nvPr>
            <p:ph type="sldNum" sz="quarter" idx="5"/>
          </p:nvPr>
        </p:nvSpPr>
        <p:spPr/>
        <p:txBody>
          <a:bodyPr/>
          <a:lstStyle/>
          <a:p>
            <a:pPr defTabSz="931753">
              <a:defRPr/>
            </a:pPr>
            <a:fld id="{914E94F9-454A-F847-9012-98ACEF733E5E}" type="slidenum">
              <a:rPr lang="en-US" smtClean="0">
                <a:solidFill>
                  <a:prstClr val="black"/>
                </a:solidFill>
              </a:rPr>
              <a:pPr defTabSz="931753">
                <a:defRPr/>
              </a:pPr>
              <a:t>8</a:t>
            </a:fld>
            <a:endParaRPr lang="en-US" dirty="0"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52FAC36-DEAA-46C6-A752-A90C6D23C25B}" type="slidenum">
              <a:rPr lang="en-US" smtClean="0">
                <a:solidFill>
                  <a:prstClr val="black"/>
                </a:solidFill>
              </a:rPr>
              <a:pPr/>
              <a:t>9</a:t>
            </a:fld>
            <a:endParaRPr lang="en-US" dirty="0">
              <a:solidFill>
                <a:prstClr val="black"/>
              </a:solidFill>
            </a:endParaRPr>
          </a:p>
        </p:txBody>
      </p:sp>
      <p:sp>
        <p:nvSpPr>
          <p:cNvPr id="6" name="Notes Placeholder 5">
            <a:extLst>
              <a:ext uri="{FF2B5EF4-FFF2-40B4-BE49-F238E27FC236}">
                <a16:creationId xmlns="" xmlns:a16="http://schemas.microsoft.com/office/drawing/2014/main" id="{A517ABD6-E534-423B-8929-9973A57B0F67}"/>
              </a:ext>
            </a:extLst>
          </p:cNvPr>
          <p:cNvSpPr>
            <a:spLocks noGrp="1"/>
          </p:cNvSpPr>
          <p:nvPr>
            <p:ph type="body" sz="quarter" idx="3"/>
          </p:nvPr>
        </p:nvSpPr>
        <p:spPr/>
        <p:txBody>
          <a:bodyPr/>
          <a:lstStyle/>
          <a:p>
            <a:r>
              <a:rPr lang="en-US" dirty="0" smtClean="0"/>
              <a:t>DC </a:t>
            </a:r>
            <a:r>
              <a:rPr lang="en-US" dirty="0"/>
              <a:t>teens experience conflict, assaults, and use some illegal substances at greater rates than the average US high school student. DC youth are also twice as likely to attempt suicide, particularly attempts that require medical attention, than most US students</a:t>
            </a:r>
          </a:p>
        </p:txBody>
      </p:sp>
    </p:spTree>
    <p:extLst>
      <p:ext uri="{BB962C8B-B14F-4D97-AF65-F5344CB8AC3E}">
        <p14:creationId xmlns:p14="http://schemas.microsoft.com/office/powerpoint/2010/main" val="976444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21445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90225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16047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T Templat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1676400" y="2986088"/>
            <a:ext cx="7239000" cy="731837"/>
          </a:xfrm>
        </p:spPr>
        <p:txBody>
          <a:bodyPr/>
          <a:lstStyle>
            <a:lvl1pPr>
              <a:defRPr sz="4200"/>
            </a:lvl1pPr>
          </a:lstStyle>
          <a:p>
            <a:r>
              <a:rPr lang="en-US"/>
              <a:t>Click to edit Master Title style</a:t>
            </a:r>
          </a:p>
        </p:txBody>
      </p:sp>
      <p:sp>
        <p:nvSpPr>
          <p:cNvPr id="5123" name="Rectangle 3"/>
          <p:cNvSpPr>
            <a:spLocks noGrp="1" noChangeArrowheads="1"/>
          </p:cNvSpPr>
          <p:nvPr>
            <p:ph type="subTitle" idx="1"/>
          </p:nvPr>
        </p:nvSpPr>
        <p:spPr>
          <a:xfrm>
            <a:off x="2482850" y="3886200"/>
            <a:ext cx="6400800" cy="579438"/>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64675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6558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D3BD7F-54F9-4393-B110-560F5C816F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71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B404D2-8281-4FE0-BEA5-DB40B3C223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608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138BA36-B4F8-44D6-BAD5-8CEECC9AF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287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7E5D344-2301-4331-8305-088BEDFE62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561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4F9156F-A95F-4D31-8D5C-C51B5FAB9D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42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9DA88-CB11-4F01-A4C5-C61A56C8EC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81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8113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648B3A3-B1B9-4E53-A724-F2440577A1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83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6ED819-5D66-4AFD-ADFE-5858DD68D8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69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355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355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CB7C430-42D8-478F-9884-D6A84DA5D9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192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Title-01.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2590800" y="2130425"/>
            <a:ext cx="5867400" cy="91757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00FD7D-D50D-44CE-BD30-DF29B077E881}" type="datetime4">
              <a:rPr lang="en-US" smtClean="0">
                <a:solidFill>
                  <a:prstClr val="black">
                    <a:tint val="75000"/>
                  </a:prstClr>
                </a:solidFill>
              </a:rPr>
              <a:pPr/>
              <a:t>December 4, 2017</a:t>
            </a:fld>
            <a:endParaRPr lang="en-US" dirty="0">
              <a:solidFill>
                <a:prstClr val="black">
                  <a:tint val="75000"/>
                </a:prstClr>
              </a:solidFill>
            </a:endParaRPr>
          </a:p>
        </p:txBody>
      </p:sp>
      <p:sp>
        <p:nvSpPr>
          <p:cNvPr id="6" name="Slide Number Placeholder 5"/>
          <p:cNvSpPr>
            <a:spLocks noGrp="1"/>
          </p:cNvSpPr>
          <p:nvPr>
            <p:ph type="sldNum" sz="quarter" idx="12"/>
          </p:nvPr>
        </p:nvSpPr>
        <p:spPr>
          <a:xfrm>
            <a:off x="6934200" y="6356350"/>
            <a:ext cx="2133600" cy="365125"/>
          </a:xfrm>
        </p:spPr>
        <p:txBody>
          <a:bodyPr/>
          <a:lstStyle>
            <a:lvl1pPr>
              <a:defRPr>
                <a:solidFill>
                  <a:srgbClr val="FFFFFF"/>
                </a:solidFill>
              </a:defRPr>
            </a:lvl1pPr>
          </a:lstStyle>
          <a:p>
            <a:fld id="{D3F8C041-0C5D-2542-BA56-2F135B42574C}" type="slidenum">
              <a:rPr lang="en-US" smtClean="0"/>
              <a:pPr/>
              <a:t>‹#›</a:t>
            </a:fld>
            <a:endParaRPr lang="en-US" dirty="0"/>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206516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Title-01.jpg"/>
          <p:cNvPicPr>
            <a:picLocks noChangeAspect="1"/>
          </p:cNvPicPr>
          <p:nvPr userDrawn="1"/>
        </p:nvPicPr>
        <p:blipFill>
          <a:blip r:embed="rId2">
            <a:clrChange>
              <a:clrFrom>
                <a:srgbClr val="E72B34"/>
              </a:clrFrom>
              <a:clrTo>
                <a:srgbClr val="E72B34">
                  <a:alpha val="0"/>
                </a:srgbClr>
              </a:clrTo>
            </a:clrChange>
            <a:alphaModFix amt="8000"/>
          </a:blip>
          <a:stretch>
            <a:fillRect/>
          </a:stretch>
        </p:blipFill>
        <p:spPr>
          <a:xfrm>
            <a:off x="0" y="0"/>
            <a:ext cx="9144000" cy="6858000"/>
          </a:xfrm>
          <a:prstGeom prst="rect">
            <a:avLst/>
          </a:prstGeom>
        </p:spPr>
      </p:pic>
      <p:sp>
        <p:nvSpPr>
          <p:cNvPr id="2" name="Title 1"/>
          <p:cNvSpPr>
            <a:spLocks noGrp="1"/>
          </p:cNvSpPr>
          <p:nvPr>
            <p:ph type="title"/>
          </p:nvPr>
        </p:nvSpPr>
        <p:spPr>
          <a:xfrm>
            <a:off x="457200" y="1893887"/>
            <a:ext cx="8229600" cy="1362075"/>
          </a:xfrm>
        </p:spPr>
        <p:txBody>
          <a:bodyPr anchor="t">
            <a:normAutofit/>
          </a:bodyPr>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457200" y="1219200"/>
            <a:ext cx="8229600" cy="674687"/>
          </a:xfrm>
        </p:spPr>
        <p:txBody>
          <a:bodyPr anchor="t">
            <a:normAutofit/>
          </a:bodyPr>
          <a:lstStyle>
            <a:lvl1pPr marL="0" indent="0">
              <a:buNone/>
              <a:defRPr sz="2800">
                <a:solidFill>
                  <a:srgbClr val="7F6C6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B3C090-6C69-47F0-8C6A-82CED0E5F079}" type="datetime4">
              <a:rPr lang="en-US" smtClean="0">
                <a:solidFill>
                  <a:prstClr val="black">
                    <a:tint val="75000"/>
                  </a:prstClr>
                </a:solidFill>
              </a:rPr>
              <a:pPr/>
              <a:t>December 4,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pic>
        <p:nvPicPr>
          <p:cNvPr id="8" name="Picture 2" descr="O:\MAC-SERVER\Jobs\CNM_Childrens_National_Medical_Center\12495-08_Collateral_Templates\PPT\Links\CN_Pr_Solid_3C-RGB_NEW.jpg"/>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246998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0" y="171179"/>
            <a:ext cx="9144001" cy="5321301"/>
          </a:xfrm>
          <a:prstGeom prst="rect">
            <a:avLst/>
          </a:prstGeom>
          <a:noFill/>
        </p:spPr>
      </p:pic>
      <p:sp>
        <p:nvSpPr>
          <p:cNvPr id="2" name="Title 1"/>
          <p:cNvSpPr>
            <a:spLocks noGrp="1"/>
          </p:cNvSpPr>
          <p:nvPr>
            <p:ph type="title"/>
          </p:nvPr>
        </p:nvSpPr>
        <p:spPr>
          <a:xfrm>
            <a:off x="457200" y="1417638"/>
            <a:ext cx="8229600" cy="1143000"/>
          </a:xfrm>
        </p:spPr>
        <p:txBody>
          <a:bodyPr/>
          <a:lstStyle>
            <a:lvl1pPr>
              <a:defRPr>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6D0E5-5FD4-4977-949C-61A499CBF406}" type="datetime4">
              <a:rPr lang="en-US" smtClean="0">
                <a:solidFill>
                  <a:prstClr val="black">
                    <a:tint val="75000"/>
                  </a:prstClr>
                </a:solidFill>
              </a:rPr>
              <a:pPr/>
              <a:t>December 4,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297381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79343"/>
            <a:ext cx="9144001" cy="5321300"/>
          </a:xfrm>
          <a:prstGeom prst="rect">
            <a:avLst/>
          </a:prstGeom>
          <a:noFill/>
        </p:spPr>
      </p:pic>
      <p:sp>
        <p:nvSpPr>
          <p:cNvPr id="2" name="Title 1"/>
          <p:cNvSpPr>
            <a:spLocks noGrp="1"/>
          </p:cNvSpPr>
          <p:nvPr>
            <p:ph type="title"/>
          </p:nvPr>
        </p:nvSpPr>
        <p:spPr>
          <a:xfrm>
            <a:off x="457200" y="1417638"/>
            <a:ext cx="8229600" cy="1143000"/>
          </a:xfrm>
        </p:spPr>
        <p:txBody>
          <a:bodyPr/>
          <a:lstStyle>
            <a:lvl1pPr>
              <a:defRPr>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28076B-3751-4C1E-8097-59208B13B7B8}" type="datetime4">
              <a:rPr lang="en-US" smtClean="0">
                <a:solidFill>
                  <a:prstClr val="black">
                    <a:tint val="75000"/>
                  </a:prstClr>
                </a:solidFill>
              </a:rPr>
              <a:pPr/>
              <a:t>December 4,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983288"/>
            <a:ext cx="2044700" cy="874712"/>
          </a:xfrm>
          <a:prstGeom prst="rect">
            <a:avLst/>
          </a:prstGeom>
          <a:noFill/>
        </p:spPr>
      </p:pic>
    </p:spTree>
    <p:extLst>
      <p:ext uri="{BB962C8B-B14F-4D97-AF65-F5344CB8AC3E}">
        <p14:creationId xmlns:p14="http://schemas.microsoft.com/office/powerpoint/2010/main" val="319670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B1CA2-97C0-449F-AE8B-9DD73AFA12F1}" type="datetime4">
              <a:rPr lang="en-US" smtClean="0">
                <a:solidFill>
                  <a:prstClr val="black">
                    <a:tint val="75000"/>
                  </a:prstClr>
                </a:solidFill>
              </a:rPr>
              <a:pPr/>
              <a:t>December 4,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27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B8F5CD-9070-4136-923A-37F691756C0F}" type="datetime4">
              <a:rPr lang="en-US" smtClean="0">
                <a:solidFill>
                  <a:prstClr val="black">
                    <a:tint val="75000"/>
                  </a:prstClr>
                </a:solidFill>
              </a:rPr>
              <a:pPr/>
              <a:t>December 4,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757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0033A1-99FC-4897-A7EE-733A00734302}" type="datetime4">
              <a:rPr lang="en-US" smtClean="0">
                <a:solidFill>
                  <a:prstClr val="black">
                    <a:tint val="75000"/>
                  </a:prstClr>
                </a:solidFill>
              </a:rPr>
              <a:pPr/>
              <a:t>December 4,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479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5013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56F73-9243-4C13-8900-C3BDCCDA7EFA}" type="datetime4">
              <a:rPr lang="en-US" smtClean="0">
                <a:solidFill>
                  <a:prstClr val="black">
                    <a:tint val="75000"/>
                  </a:prstClr>
                </a:solidFill>
              </a:rPr>
              <a:pPr/>
              <a:t>December 4, 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878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3663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321A09-CB26-481B-8E94-7DBB5D5A9E85}" type="datetime4">
              <a:rPr lang="en-US" smtClean="0">
                <a:solidFill>
                  <a:prstClr val="black">
                    <a:tint val="75000"/>
                  </a:prstClr>
                </a:solidFill>
              </a:rPr>
              <a:pPr/>
              <a:t>December 4, 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6" name="Picture Placeholder 7"/>
          <p:cNvSpPr>
            <a:spLocks noGrp="1"/>
          </p:cNvSpPr>
          <p:nvPr>
            <p:ph type="pic" sz="quarter" idx="14"/>
          </p:nvPr>
        </p:nvSpPr>
        <p:spPr>
          <a:xfrm>
            <a:off x="0" y="1311275"/>
            <a:ext cx="9144000" cy="4454525"/>
          </a:xfrm>
        </p:spPr>
        <p:txBody>
          <a:bodyPr/>
          <a:lstStyle/>
          <a:p>
            <a:r>
              <a:rPr lang="en-US" dirty="0"/>
              <a:t>Click icon to add picture</a:t>
            </a:r>
          </a:p>
        </p:txBody>
      </p:sp>
    </p:spTree>
    <p:extLst>
      <p:ext uri="{BB962C8B-B14F-4D97-AF65-F5344CB8AC3E}">
        <p14:creationId xmlns:p14="http://schemas.microsoft.com/office/powerpoint/2010/main" val="160560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316744"/>
            <a:ext cx="6324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F884DC-2E2B-41F3-ACB3-4761649C09E2}" type="datetime4">
              <a:rPr lang="en-US" smtClean="0">
                <a:solidFill>
                  <a:prstClr val="black">
                    <a:tint val="75000"/>
                  </a:prstClr>
                </a:solidFill>
              </a:rPr>
              <a:pPr/>
              <a:t>December 4, 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7"/>
          <p:cNvSpPr>
            <a:spLocks noGrp="1"/>
          </p:cNvSpPr>
          <p:nvPr>
            <p:ph type="pic" sz="quarter" idx="14"/>
          </p:nvPr>
        </p:nvSpPr>
        <p:spPr>
          <a:xfrm>
            <a:off x="7054885" y="1311275"/>
            <a:ext cx="2089116" cy="4454557"/>
          </a:xfrm>
        </p:spPr>
        <p:txBody>
          <a:bodyPr/>
          <a:lstStyle/>
          <a:p>
            <a:r>
              <a:rPr lang="en-US" dirty="0"/>
              <a:t>Click icon to add picture</a:t>
            </a:r>
          </a:p>
        </p:txBody>
      </p:sp>
    </p:spTree>
    <p:extLst>
      <p:ext uri="{BB962C8B-B14F-4D97-AF65-F5344CB8AC3E}">
        <p14:creationId xmlns:p14="http://schemas.microsoft.com/office/powerpoint/2010/main" val="230864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D25C6E-2EFC-46B5-889E-8D79E480C9DD}" type="datetime4">
              <a:rPr lang="en-US" smtClean="0">
                <a:solidFill>
                  <a:prstClr val="black">
                    <a:tint val="75000"/>
                  </a:prstClr>
                </a:solidFill>
              </a:rPr>
              <a:pPr/>
              <a:t>December 4, 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25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4E7A79-E2AC-48DD-8195-215C3B8CB0D3}" type="datetime4">
              <a:rPr lang="en-US" smtClean="0">
                <a:solidFill>
                  <a:prstClr val="black">
                    <a:tint val="75000"/>
                  </a:prstClr>
                </a:solidFill>
              </a:rPr>
              <a:pPr/>
              <a:t>December 4, 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175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32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dirty="0">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8223307" cy="4454557"/>
          </a:xfrm>
        </p:spPr>
        <p:txBody>
          <a:bodyPr>
            <a:normAutofit/>
          </a:bodyPr>
          <a:lstStyle>
            <a:lvl1pPr marL="0" indent="0">
              <a:buNone/>
              <a:defRPr sz="2400" b="0" baseline="0">
                <a:latin typeface="Corbel" pitchFamily="34" charset="0"/>
              </a:defRPr>
            </a:lvl1pPr>
            <a:lvl2pPr>
              <a:buFont typeface="Arial" pitchFamily="34" charset="0"/>
              <a:buChar char="•"/>
              <a:defRPr sz="2400"/>
            </a:lvl2pPr>
          </a:lstStyle>
          <a:p>
            <a:pPr lvl="0"/>
            <a:r>
              <a:rPr lang="en-US" dirty="0"/>
              <a:t>Body Copy and Bullets: Corbel Regular (16pt.), Subheads: Corbel Bold (20pt.)</a:t>
            </a:r>
          </a:p>
          <a:p>
            <a:pPr lvl="1"/>
            <a:r>
              <a:rPr lang="en-US" dirty="0"/>
              <a:t>Second level</a:t>
            </a: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23283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 With Photo">
    <p:spTree>
      <p:nvGrpSpPr>
        <p:cNvPr id="1" name=""/>
        <p:cNvGrpSpPr/>
        <p:nvPr/>
      </p:nvGrpSpPr>
      <p:grpSpPr>
        <a:xfrm>
          <a:off x="0" y="0"/>
          <a:ext cx="0" cy="0"/>
          <a:chOff x="0" y="0"/>
          <a:chExt cx="0" cy="0"/>
        </a:xfrm>
      </p:grpSpPr>
      <p:pic>
        <p:nvPicPr>
          <p:cNvPr id="5" name="Picture 2" descr="O:\MAC-SERVER\Jobs\CNM_Childrens_National_Medical_Center\12495-08_Collateral_Templates\PPT\Links\CN_Color_ba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O:\MAC-SERVER\Jobs\CNM_Childrens_National_Medical_Center\12495-08_Collateral_Templates\PPT\Links\CN_Pr_Solid_3C-RGB_NEW.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9300" y="5842000"/>
            <a:ext cx="20447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a:t>Click to edit Master title style</a:t>
            </a:r>
          </a:p>
        </p:txBody>
      </p:sp>
      <p:sp>
        <p:nvSpPr>
          <p:cNvPr id="10" name="Text Placeholder 9"/>
          <p:cNvSpPr>
            <a:spLocks noGrp="1"/>
          </p:cNvSpPr>
          <p:nvPr>
            <p:ph type="body" sz="quarter" idx="13"/>
          </p:nvPr>
        </p:nvSpPr>
        <p:spPr>
          <a:xfrm>
            <a:off x="511174" y="1311275"/>
            <a:ext cx="6148389"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Click to edit Master text styles</a:t>
            </a:r>
          </a:p>
          <a:p>
            <a:pPr lvl="1"/>
            <a:r>
              <a:rPr lang="en-US" dirty="0"/>
              <a:t>Second level</a:t>
            </a:r>
          </a:p>
        </p:txBody>
      </p:sp>
      <p:sp>
        <p:nvSpPr>
          <p:cNvPr id="8" name="Picture Placeholder 7"/>
          <p:cNvSpPr>
            <a:spLocks noGrp="1"/>
          </p:cNvSpPr>
          <p:nvPr>
            <p:ph type="pic" sz="quarter" idx="14"/>
          </p:nvPr>
        </p:nvSpPr>
        <p:spPr>
          <a:xfrm>
            <a:off x="7054885" y="1311275"/>
            <a:ext cx="2089116" cy="4454557"/>
          </a:xfrm>
        </p:spPr>
        <p:txBody>
          <a:bodyPr rtlCol="0">
            <a:normAutofit/>
          </a:bodyPr>
          <a:lstStyle/>
          <a:p>
            <a:pPr lvl="0"/>
            <a:endParaRPr lang="en-US" noProof="0" dirty="0"/>
          </a:p>
        </p:txBody>
      </p:sp>
      <p:sp>
        <p:nvSpPr>
          <p:cNvPr id="7" name="Slide Number Placeholder 5"/>
          <p:cNvSpPr>
            <a:spLocks noGrp="1"/>
          </p:cNvSpPr>
          <p:nvPr>
            <p:ph type="sldNum" sz="quarter" idx="15"/>
          </p:nvPr>
        </p:nvSpPr>
        <p:spPr/>
        <p:txBody>
          <a:bodyPr/>
          <a:lstStyle>
            <a:lvl1pPr>
              <a:defRPr/>
            </a:lvl1pPr>
          </a:lstStyle>
          <a:p>
            <a:pPr>
              <a:defRPr/>
            </a:pPr>
            <a:fld id="{CE980E5F-9CBC-4D66-A3A6-1DAF061B33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71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12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199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11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169635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248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288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012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352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47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139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231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809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79B1E06-93D0-D741-84D9-CFDFD1746D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8441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605" y="513676"/>
            <a:ext cx="8229600" cy="1143000"/>
          </a:xfrm>
        </p:spPr>
        <p:txBody>
          <a:bodyPr/>
          <a:lstStyle/>
          <a:p>
            <a:r>
              <a:rPr lang="en-US"/>
              <a:t>Click to edit Master title style</a:t>
            </a:r>
            <a:endParaRPr lang="en-US" dirty="0"/>
          </a:p>
        </p:txBody>
      </p:sp>
      <p:sp>
        <p:nvSpPr>
          <p:cNvPr id="8" name="Text Placeholder 7"/>
          <p:cNvSpPr>
            <a:spLocks noGrp="1"/>
          </p:cNvSpPr>
          <p:nvPr>
            <p:ph type="body" sz="quarter" idx="11" hasCustomPrompt="1"/>
          </p:nvPr>
        </p:nvSpPr>
        <p:spPr>
          <a:xfrm>
            <a:off x="185226" y="207290"/>
            <a:ext cx="7521843" cy="306388"/>
          </a:xfrm>
        </p:spPr>
        <p:txBody>
          <a:bodyPr/>
          <a:lstStyle>
            <a:lvl1pPr>
              <a:defRPr sz="1000"/>
            </a:lvl1pPr>
          </a:lstStyle>
          <a:p>
            <a:pPr lvl="0"/>
            <a:r>
              <a:rPr lang="en-US" dirty="0"/>
              <a:t>Presentation Header</a:t>
            </a:r>
          </a:p>
        </p:txBody>
      </p:sp>
      <p:sp>
        <p:nvSpPr>
          <p:cNvPr id="9" name="Rectangle 8"/>
          <p:cNvSpPr/>
          <p:nvPr userDrawn="1"/>
        </p:nvSpPr>
        <p:spPr>
          <a:xfrm>
            <a:off x="8443814" y="6262481"/>
            <a:ext cx="560773" cy="5955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fld id="{35A9F5C5-FF6F-5B41-AB53-FB3264C53D0D}" type="slidenum">
              <a:rPr lang="en-US" sz="800" smtClean="0">
                <a:solidFill>
                  <a:prstClr val="black"/>
                </a:solidFill>
                <a:latin typeface="Arial"/>
                <a:cs typeface="Arial"/>
              </a:rPr>
              <a:pPr algn="ctr"/>
              <a:t>‹#›</a:t>
            </a:fld>
            <a:endParaRPr lang="en-US" sz="800" dirty="0">
              <a:solidFill>
                <a:prstClr val="black"/>
              </a:solidFill>
              <a:latin typeface="Arial"/>
              <a:cs typeface="Arial"/>
            </a:endParaRPr>
          </a:p>
        </p:txBody>
      </p:sp>
      <p:sp>
        <p:nvSpPr>
          <p:cNvPr id="4" name="Content Placeholder 3"/>
          <p:cNvSpPr>
            <a:spLocks noGrp="1"/>
          </p:cNvSpPr>
          <p:nvPr>
            <p:ph sz="quarter" idx="12"/>
          </p:nvPr>
        </p:nvSpPr>
        <p:spPr>
          <a:xfrm>
            <a:off x="576604" y="1968627"/>
            <a:ext cx="8229600" cy="43026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BA_Logo-small.png"/>
          <p:cNvPicPr>
            <a:picLocks noChangeAspect="1"/>
          </p:cNvPicPr>
          <p:nvPr userDrawn="1"/>
        </p:nvPicPr>
        <p:blipFill rotWithShape="1">
          <a:blip r:embed="rId2">
            <a:extLst>
              <a:ext uri="{28A0092B-C50C-407E-A947-70E740481C1C}">
                <a14:useLocalDpi xmlns:a14="http://schemas.microsoft.com/office/drawing/2010/main" val="0"/>
              </a:ext>
            </a:extLst>
          </a:blip>
          <a:srcRect l="19445" t="17691" r="15741" b="20272"/>
          <a:stretch/>
        </p:blipFill>
        <p:spPr>
          <a:xfrm>
            <a:off x="8242300" y="44162"/>
            <a:ext cx="889000" cy="986286"/>
          </a:xfrm>
          <a:prstGeom prst="rect">
            <a:avLst/>
          </a:prstGeom>
        </p:spPr>
      </p:pic>
    </p:spTree>
    <p:extLst>
      <p:ext uri="{BB962C8B-B14F-4D97-AF65-F5344CB8AC3E}">
        <p14:creationId xmlns:p14="http://schemas.microsoft.com/office/powerpoint/2010/main" val="28400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37944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21863328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1029923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93962247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3988509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83959704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60721434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85897260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49657831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306285724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9269851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27694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7600715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 y="1981200"/>
            <a:ext cx="7848600" cy="426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55981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6A3D964E-0AD8-4AA8-A919-33E01D399039}"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26091B9C-1A9D-4CBA-B3AC-BB78E14678AE}"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4220202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9F38D838-03BE-415B-AAC4-0C99061F1CCF}"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4F4512F-279D-45B6-8AEC-6A9F71C623CB}"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643866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64A2235C-EE56-4D98-8A32-1E2F45F613E3}"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9FB0253-38B7-41D5-AA70-DA9E93DF511F}"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34303535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FFAB7CE8-EEDF-4B9B-B44B-11A274DFD188}"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9A39605-A65C-4FB2-BC60-EEC759F496B3}"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4186714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2B76C80D-24BC-42BB-8A07-D11DA07CA229}"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C54212E-160D-4996-8076-2C024F79F5A4}"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2915086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0F409071-9216-4DFF-A5E4-0DD2A5059BF0}"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019AA1CF-E009-4D1F-B326-9B06179CC142}"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1255820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D72DE4AE-B52D-47B6-8CD4-C164F3002FB9}"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F05907F-658C-47D8-9FD6-9336001770DA}"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29841685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C7760CFF-3884-4DE4-8C21-CEB13BC60566}"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2F239AD5-1928-42A3-AF74-CEF42DEABA0D}"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3371760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35577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13B3BB35-BD55-49E7-980D-C0930CECE11F}"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7FFE744-C9A6-4FC5-8A25-9A4A97659FC9}"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3176474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906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defRPr>
            </a:lvl1pPr>
          </a:lstStyle>
          <a:p>
            <a:pPr fontAlgn="base">
              <a:spcBef>
                <a:spcPct val="0"/>
              </a:spcBef>
              <a:spcAft>
                <a:spcPct val="0"/>
              </a:spcAft>
              <a:defRPr/>
            </a:pPr>
            <a:fld id="{2EA18EB0-C5EF-4E36-A07B-27246729879D}" type="datetime1">
              <a:rPr lang="en-US" altLang="en-US">
                <a:solidFill>
                  <a:prstClr val="black"/>
                </a:solidFill>
                <a:ea typeface="MS PGothic" pitchFamily="34" charset="-128"/>
              </a:rPr>
              <a:pPr fontAlgn="base">
                <a:spcBef>
                  <a:spcPct val="0"/>
                </a:spcBef>
                <a:spcAft>
                  <a:spcPct val="0"/>
                </a:spcAft>
                <a:defRPr/>
              </a:pPr>
              <a:t>12/4/2017</a:t>
            </a:fld>
            <a:endParaRPr lang="en-US" altLang="en-US">
              <a:solidFill>
                <a:prstClr val="black"/>
              </a:solidFill>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2460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678E94A3-0CEF-462F-BDE2-CC47558F2727}" type="slidenum">
              <a:rPr lang="en-US" altLang="en-US" smtClean="0">
                <a:solidFill>
                  <a:prstClr val="black"/>
                </a:solidFill>
                <a:latin typeface="Arial" charset="0"/>
                <a:ea typeface="MS PGothic" pitchFamily="34" charset="-128"/>
              </a:rPr>
              <a:pPr fontAlgn="base">
                <a:spcBef>
                  <a:spcPct val="0"/>
                </a:spcBef>
                <a:spcAft>
                  <a:spcPct val="0"/>
                </a:spcAft>
              </a:pPr>
              <a:t>‹#›</a:t>
            </a:fld>
            <a:endParaRPr lang="en-US" altLang="en-US" smtClean="0">
              <a:solidFill>
                <a:prstClr val="black"/>
              </a:solidFill>
              <a:latin typeface="Arial" charset="0"/>
              <a:ea typeface="MS PGothic" pitchFamily="34" charset="-128"/>
            </a:endParaRPr>
          </a:p>
        </p:txBody>
      </p:sp>
    </p:spTree>
    <p:extLst>
      <p:ext uri="{BB962C8B-B14F-4D97-AF65-F5344CB8AC3E}">
        <p14:creationId xmlns:p14="http://schemas.microsoft.com/office/powerpoint/2010/main" val="404117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4771"/>
          <a:stretch/>
        </p:blipFill>
        <p:spPr>
          <a:xfrm>
            <a:off x="0" y="-594"/>
            <a:ext cx="9144000" cy="6858594"/>
          </a:xfrm>
          <a:prstGeom prst="rect">
            <a:avLst/>
          </a:prstGeom>
        </p:spPr>
      </p:pic>
      <p:pic>
        <p:nvPicPr>
          <p:cNvPr id="7" name="Picture 6"/>
          <p:cNvPicPr>
            <a:picLocks noChangeAspect="1"/>
          </p:cNvPicPr>
          <p:nvPr userDrawn="1"/>
        </p:nvPicPr>
        <p:blipFill>
          <a:blip r:embed="rId3"/>
          <a:stretch>
            <a:fillRect/>
          </a:stretch>
        </p:blipFill>
        <p:spPr>
          <a:xfrm>
            <a:off x="-35641" y="-28399"/>
            <a:ext cx="9205758" cy="6919560"/>
          </a:xfrm>
          <a:prstGeom prst="rect">
            <a:avLst/>
          </a:prstGeom>
        </p:spPr>
      </p:pic>
      <p:sp>
        <p:nvSpPr>
          <p:cNvPr id="10" name="Rounded Rectangle 9"/>
          <p:cNvSpPr/>
          <p:nvPr userDrawn="1"/>
        </p:nvSpPr>
        <p:spPr>
          <a:xfrm>
            <a:off x="3943609" y="2847975"/>
            <a:ext cx="3824029" cy="2560126"/>
          </a:xfrm>
          <a:prstGeom prst="roundRect">
            <a:avLst/>
          </a:prstGeom>
          <a:solidFill>
            <a:srgbClr val="FFEEBB"/>
          </a:solidFill>
          <a:ln w="952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userDrawn="1"/>
        </p:nvSpPr>
        <p:spPr>
          <a:xfrm rot="19717771">
            <a:off x="3875794" y="2850142"/>
            <a:ext cx="342237" cy="153100"/>
          </a:xfrm>
          <a:prstGeom prst="ellips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userDrawn="1"/>
        </p:nvSpPr>
        <p:spPr>
          <a:xfrm rot="2658845">
            <a:off x="7447063" y="2854082"/>
            <a:ext cx="419596" cy="153399"/>
          </a:xfrm>
          <a:prstGeom prst="ellips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userDrawn="1"/>
        </p:nvSpPr>
        <p:spPr>
          <a:xfrm rot="2810852">
            <a:off x="3883109" y="5247082"/>
            <a:ext cx="358094" cy="147160"/>
          </a:xfrm>
          <a:prstGeom prst="ellips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userDrawn="1"/>
        </p:nvSpPr>
        <p:spPr>
          <a:xfrm rot="19298434">
            <a:off x="7523262" y="5219718"/>
            <a:ext cx="339727" cy="150753"/>
          </a:xfrm>
          <a:prstGeom prst="ellips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25959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7476"/>
            <a:ext cx="7886700" cy="1325563"/>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610566" y="1577975"/>
            <a:ext cx="7886700" cy="4184650"/>
          </a:xfrm>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3402" y="6096390"/>
            <a:ext cx="1999228" cy="761610"/>
          </a:xfrm>
          <a:prstGeom prst="rect">
            <a:avLst/>
          </a:prstGeom>
        </p:spPr>
      </p:pic>
      <p:cxnSp>
        <p:nvCxnSpPr>
          <p:cNvPr id="24" name="Straight Connector 23"/>
          <p:cNvCxnSpPr/>
          <p:nvPr userDrawn="1"/>
        </p:nvCxnSpPr>
        <p:spPr>
          <a:xfrm>
            <a:off x="610566" y="1443039"/>
            <a:ext cx="7886700" cy="0"/>
          </a:xfrm>
          <a:prstGeom prst="line">
            <a:avLst/>
          </a:prstGeom>
          <a:ln w="41275">
            <a:solidFill>
              <a:srgbClr val="2A66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186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956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23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2840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951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518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92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181457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0378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452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39170-34AD-4407-9E06-95AE03FEDD25}" type="datetimeFigureOut">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F6BC35-079C-464F-8ED5-BEFBB1596BAA}" type="slidenum">
              <a:rPr lang="en-US" smtClean="0"/>
              <a:t>‹#›</a:t>
            </a:fld>
            <a:endParaRPr lang="en-US" dirty="0"/>
          </a:p>
        </p:txBody>
      </p:sp>
    </p:spTree>
    <p:extLst>
      <p:ext uri="{BB962C8B-B14F-4D97-AF65-F5344CB8AC3E}">
        <p14:creationId xmlns:p14="http://schemas.microsoft.com/office/powerpoint/2010/main" val="27674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4.jpeg"/><Relationship Id="rId2" Type="http://schemas.openxmlformats.org/officeDocument/2006/relationships/slideLayout" Target="../slideLayouts/slideLayout24.xml"/><Relationship Id="rId16" Type="http://schemas.openxmlformats.org/officeDocument/2006/relationships/image" Target="../media/image3.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9.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39170-34AD-4407-9E06-95AE03FEDD25}" type="datetimeFigureOut">
              <a:rPr lang="en-US" smtClean="0"/>
              <a:t>12/4/2017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6BC35-079C-464F-8ED5-BEFBB1596BAA}" type="slidenum">
              <a:rPr lang="en-US" smtClean="0"/>
              <a:t>‹#›</a:t>
            </a:fld>
            <a:endParaRPr lang="en-US" dirty="0"/>
          </a:p>
        </p:txBody>
      </p:sp>
    </p:spTree>
    <p:extLst>
      <p:ext uri="{BB962C8B-B14F-4D97-AF65-F5344CB8AC3E}">
        <p14:creationId xmlns:p14="http://schemas.microsoft.com/office/powerpoint/2010/main" val="3980471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PPT Template3.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3048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00200"/>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52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4101" name="Rectangle 5"/>
          <p:cNvSpPr>
            <a:spLocks noGrp="1" noChangeArrowheads="1"/>
          </p:cNvSpPr>
          <p:nvPr>
            <p:ph type="ftr" sz="quarter" idx="3"/>
          </p:nvPr>
        </p:nvSpPr>
        <p:spPr bwMode="auto">
          <a:xfrm>
            <a:off x="3124200" y="6245225"/>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62452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eaLnBrk="1" hangingPunct="1">
              <a:defRPr sz="1400"/>
            </a:lvl1pPr>
          </a:lstStyle>
          <a:p>
            <a:pPr fontAlgn="base">
              <a:spcBef>
                <a:spcPct val="0"/>
              </a:spcBef>
              <a:spcAft>
                <a:spcPct val="0"/>
              </a:spcAft>
            </a:pPr>
            <a:fld id="{255BE36B-72D5-4E80-9E16-B2F8EC83C20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686561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_NEW.jpg"/>
          <p:cNvPicPr>
            <a:picLocks noChangeAspect="1" noChangeArrowheads="1"/>
          </p:cNvPicPr>
          <p:nvPr/>
        </p:nvPicPr>
        <p:blipFill>
          <a:blip r:embed="rId16" cstate="print"/>
          <a:srcRect/>
          <a:stretch>
            <a:fillRect/>
          </a:stretch>
        </p:blipFill>
        <p:spPr bwMode="auto">
          <a:xfrm>
            <a:off x="7099300" y="5983288"/>
            <a:ext cx="2044700" cy="874712"/>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rbel"/>
                <a:cs typeface="Corbel"/>
              </a:defRPr>
            </a:lvl1pPr>
          </a:lstStyle>
          <a:p>
            <a:pPr defTabSz="457200"/>
            <a:fld id="{AC304B0F-7105-4172-9569-D0DF08FC556D}" type="datetime4">
              <a:rPr lang="en-US" smtClean="0">
                <a:solidFill>
                  <a:prstClr val="black">
                    <a:tint val="75000"/>
                  </a:prstClr>
                </a:solidFill>
              </a:rPr>
              <a:pPr defTabSz="457200"/>
              <a:t>December 4, 2017</a:t>
            </a:fld>
            <a:endParaRPr lang="en-US" dirty="0">
              <a:solidFill>
                <a:prstClr val="black">
                  <a:tint val="75000"/>
                </a:prstClr>
              </a:solidFill>
            </a:endParaRPr>
          </a:p>
        </p:txBody>
      </p:sp>
      <p:sp>
        <p:nvSpPr>
          <p:cNvPr id="5" name="Footer Placeholder 4"/>
          <p:cNvSpPr>
            <a:spLocks noGrp="1"/>
          </p:cNvSpPr>
          <p:nvPr>
            <p:ph type="ftr" sz="quarter" idx="3"/>
          </p:nvPr>
        </p:nvSpPr>
        <p:spPr>
          <a:xfrm>
            <a:off x="2590800" y="6356350"/>
            <a:ext cx="2209800" cy="365125"/>
          </a:xfrm>
          <a:prstGeom prst="rect">
            <a:avLst/>
          </a:prstGeom>
        </p:spPr>
        <p:txBody>
          <a:bodyPr vert="horz" lIns="91440" tIns="45720" rIns="91440" bIns="45720" rtlCol="0" anchor="ctr"/>
          <a:lstStyle>
            <a:lvl1pPr algn="ctr">
              <a:defRPr sz="1200" b="0" i="0">
                <a:solidFill>
                  <a:schemeClr val="tx1">
                    <a:tint val="75000"/>
                  </a:schemeClr>
                </a:solidFill>
                <a:latin typeface="Corbel"/>
                <a:cs typeface="Corbe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48006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orbel"/>
                <a:cs typeface="Corbel"/>
              </a:defRPr>
            </a:lvl1pPr>
          </a:lstStyle>
          <a:p>
            <a:pPr defTabSz="457200"/>
            <a:fld id="{D3F8C041-0C5D-2542-BA56-2F135B42574C}" type="slidenum">
              <a:rPr lang="en-US" smtClean="0">
                <a:solidFill>
                  <a:prstClr val="black">
                    <a:tint val="75000"/>
                  </a:prstClr>
                </a:solidFill>
              </a:rPr>
              <a:pPr defTabSz="457200"/>
              <a:t>‹#›</a:t>
            </a:fld>
            <a:endParaRPr lang="en-US" dirty="0">
              <a:solidFill>
                <a:prstClr val="black">
                  <a:tint val="75000"/>
                </a:prstClr>
              </a:solidFill>
            </a:endParaRPr>
          </a:p>
        </p:txBody>
      </p:sp>
      <p:pic>
        <p:nvPicPr>
          <p:cNvPr id="7" name="Picture 2" descr="O:\MAC-SERVER\Jobs\CNM_Childrens_National_Medical_Center\12495-08_Collateral_Templates\PPT\Links\CN_Color_bar.jpg"/>
          <p:cNvPicPr>
            <a:picLocks noChangeAspect="1" noChangeArrowheads="1"/>
          </p:cNvPicPr>
          <p:nvPr/>
        </p:nvPicPr>
        <p:blipFill>
          <a:blip r:embed="rId17"/>
          <a:srcRect/>
          <a:stretch>
            <a:fillRect/>
          </a:stretch>
        </p:blipFill>
        <p:spPr bwMode="auto">
          <a:xfrm>
            <a:off x="0" y="0"/>
            <a:ext cx="9144001" cy="171450"/>
          </a:xfrm>
          <a:prstGeom prst="rect">
            <a:avLst/>
          </a:prstGeom>
          <a:noFill/>
        </p:spPr>
      </p:pic>
    </p:spTree>
    <p:extLst>
      <p:ext uri="{BB962C8B-B14F-4D97-AF65-F5344CB8AC3E}">
        <p14:creationId xmlns:p14="http://schemas.microsoft.com/office/powerpoint/2010/main" val="23833948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2800" b="0" i="0" kern="1200">
          <a:solidFill>
            <a:srgbClr val="FF0000"/>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4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AC450-8962-42A8-94E1-0315C06DFC68}"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E43EC-02A1-44CC-834B-C8C6543430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475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97FDE796-480C-495C-8538-897EFED596F2}" type="datetimeFigureOut">
              <a:rPr lang="en-US" smtClean="0">
                <a:solidFill>
                  <a:srgbClr val="FFFFFF">
                    <a:tint val="75000"/>
                  </a:srgbClr>
                </a:solidFill>
              </a:rPr>
              <a:pPr/>
              <a:t>12/4/2017</a:t>
            </a:fld>
            <a:endParaRPr lang="en-US">
              <a:solidFill>
                <a:srgbClr val="FFFFFF">
                  <a:tint val="75000"/>
                </a:srgb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solidFill>
                <a:srgbClr val="FFFFFF">
                  <a:tint val="75000"/>
                </a:srgb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A15960C2-D23B-4FDD-BC72-09E2433AF47C}" type="slidenum">
              <a:rPr lang="en-US" smtClean="0">
                <a:solidFill>
                  <a:srgbClr val="FFFFFF">
                    <a:tint val="75000"/>
                  </a:srgbClr>
                </a:solidFill>
              </a:rPr>
              <a:pPr/>
              <a:t>‹#›</a:t>
            </a:fld>
            <a:endParaRPr lang="en-US">
              <a:solidFill>
                <a:srgbClr val="FFFFFF">
                  <a:tint val="75000"/>
                </a:srgb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rgbClr val="FFFFFF"/>
                </a:solidFill>
              </a:ln>
              <a:solidFill>
                <a:srgbClr val="FFFFFF"/>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64186807"/>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457200"/>
            <a:ext cx="79248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7620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1029" name="Subtitle 2"/>
          <p:cNvSpPr txBox="1">
            <a:spLocks/>
          </p:cNvSpPr>
          <p:nvPr/>
        </p:nvSpPr>
        <p:spPr bwMode="auto">
          <a:xfrm>
            <a:off x="762000" y="0"/>
            <a:ext cx="8382000" cy="457200"/>
          </a:xfrm>
          <a:prstGeom prst="rect">
            <a:avLst/>
          </a:prstGeom>
          <a:solidFill>
            <a:srgbClr val="FFC000"/>
          </a:solidFill>
          <a:ln>
            <a:noFill/>
          </a:ln>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20000"/>
              </a:spcBef>
              <a:spcAft>
                <a:spcPct val="0"/>
              </a:spcAft>
              <a:buFont typeface="Arial" charset="0"/>
              <a:buNone/>
              <a:defRPr/>
            </a:pPr>
            <a:r>
              <a:rPr lang="en-US" altLang="en-US" i="1" smtClean="0">
                <a:solidFill>
                  <a:prstClr val="white"/>
                </a:solidFill>
                <a:latin typeface="Georgia" pitchFamily="18" charset="0"/>
                <a:ea typeface="MS PGothic" pitchFamily="34" charset="-128"/>
              </a:rPr>
              <a:t>	Saving Lives, Creating Stronger Communities, One Family at a Time</a:t>
            </a:r>
          </a:p>
        </p:txBody>
      </p:sp>
      <p:sp>
        <p:nvSpPr>
          <p:cNvPr id="8" name="Rectangle 7"/>
          <p:cNvSpPr/>
          <p:nvPr/>
        </p:nvSpPr>
        <p:spPr>
          <a:xfrm>
            <a:off x="0" y="0"/>
            <a:ext cx="76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31" name="Picture 8" descr="MC UPDATED logo PM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457200"/>
            <a:ext cx="449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681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eaLnBrk="0" fontAlgn="base" hangingPunct="0">
        <a:spcBef>
          <a:spcPct val="0"/>
        </a:spcBef>
        <a:spcAft>
          <a:spcPct val="0"/>
        </a:spcAft>
        <a:defRPr sz="4400" kern="1200">
          <a:solidFill>
            <a:schemeClr val="tx1"/>
          </a:solidFill>
          <a:latin typeface="Calibri" pitchFamily="34" charset="0"/>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libri" pitchFamily="34" charset="0"/>
          <a:ea typeface="MS PGothic" panose="020B0600070205080204" pitchFamily="34" charset="-128"/>
          <a:cs typeface="+mn-cs"/>
        </a:defRPr>
      </a:lvl1pPr>
      <a:lvl2pPr marL="742950" indent="-285750" algn="l" rtl="0" eaLnBrk="0" fontAlgn="base" hangingPunct="0">
        <a:spcBef>
          <a:spcPct val="20000"/>
        </a:spcBef>
        <a:spcAft>
          <a:spcPct val="0"/>
        </a:spcAft>
        <a:buFont typeface="Wingdings" pitchFamily="2" charset="2"/>
        <a:buChar char="§"/>
        <a:defRPr sz="2800" kern="1200">
          <a:solidFill>
            <a:schemeClr val="tx1"/>
          </a:solidFill>
          <a:latin typeface="Calibri" pitchFamily="34" charset="0"/>
          <a:ea typeface="MS PGothic" panose="020B0600070205080204" pitchFamily="34" charset="-128"/>
          <a:cs typeface="+mn-cs"/>
        </a:defRPr>
      </a:lvl2pPr>
      <a:lvl3pPr marL="1143000" indent="-228600" algn="l" rtl="0" eaLnBrk="0" fontAlgn="base" hangingPunct="0">
        <a:spcBef>
          <a:spcPct val="20000"/>
        </a:spcBef>
        <a:spcAft>
          <a:spcPct val="0"/>
        </a:spcAft>
        <a:buFont typeface="Wingdings" pitchFamily="2" charset="2"/>
        <a:buChar char="v"/>
        <a:defRPr sz="2400" kern="1200">
          <a:solidFill>
            <a:schemeClr val="tx1"/>
          </a:solidFill>
          <a:latin typeface="Calibri" pitchFamily="34" charset="0"/>
          <a:ea typeface="MS PGothic" panose="020B0600070205080204" pitchFamily="34" charset="-128"/>
          <a:cs typeface="+mn-cs"/>
        </a:defRPr>
      </a:lvl3pPr>
      <a:lvl4pPr marL="1600200" indent="-228600" algn="l" rtl="0" eaLnBrk="0" fontAlgn="base" hangingPunct="0">
        <a:spcBef>
          <a:spcPct val="20000"/>
        </a:spcBef>
        <a:spcAft>
          <a:spcPct val="0"/>
        </a:spcAft>
        <a:buFont typeface="Wingdings" pitchFamily="2" charset="2"/>
        <a:buChar char="Ø"/>
        <a:defRPr sz="2000" kern="1200">
          <a:solidFill>
            <a:schemeClr val="tx1"/>
          </a:solidFill>
          <a:latin typeface="Calibri" pitchFamily="34"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alibri" pitchFamily="34"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3E5C3-5992-44F4-86EA-21A76380E14A}" type="datetimeFigureOut">
              <a:rPr lang="en-US" smtClean="0">
                <a:solidFill>
                  <a:prstClr val="black">
                    <a:tint val="75000"/>
                  </a:prstClr>
                </a:solidFill>
              </a:rPr>
              <a:pPr/>
              <a:t>12/4/2017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EC4C7-D3AE-43A4-9749-EB9D8620B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3447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29.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31.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comments" Target="../comments/comment1.xml"/><Relationship Id="rId5" Type="http://schemas.openxmlformats.org/officeDocument/2006/relationships/image" Target="../media/image34.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comments" Target="../comments/commen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comments" Target="../comments/comment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jpe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comments" Target="../comments/commen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8.xml"/><Relationship Id="rId5" Type="http://schemas.openxmlformats.org/officeDocument/2006/relationships/image" Target="../media/image45.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8.xml"/><Relationship Id="rId5" Type="http://schemas.openxmlformats.org/officeDocument/2006/relationships/image" Target="../media/image21.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50.jpeg"/><Relationship Id="rId5" Type="http://schemas.openxmlformats.org/officeDocument/2006/relationships/hyperlink" Target="mailto:oaprice@gwu.edu" TargetMode="Externa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hyperlink" Target="mailto:mparrella@maryscenter.org" TargetMode="External"/><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61.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5.jpeg"/><Relationship Id="rId7" Type="http://schemas.openxmlformats.org/officeDocument/2006/relationships/diagramQuickStyle" Target="../diagrams/quickStyle4.xml"/><Relationship Id="rId12"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diagramLayout" Target="../diagrams/layout4.xml"/><Relationship Id="rId11" Type="http://schemas.openxmlformats.org/officeDocument/2006/relationships/image" Target="../media/image58.jpeg"/><Relationship Id="rId5" Type="http://schemas.openxmlformats.org/officeDocument/2006/relationships/diagramData" Target="../diagrams/data4.xml"/><Relationship Id="rId10" Type="http://schemas.openxmlformats.org/officeDocument/2006/relationships/image" Target="../media/image57.jpeg"/><Relationship Id="rId4" Type="http://schemas.openxmlformats.org/officeDocument/2006/relationships/image" Target="../media/image56.jpeg"/><Relationship Id="rId9" Type="http://schemas.microsoft.com/office/2007/relationships/diagramDrawing" Target="../diagrams/drawing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Microsoft_Excel_Chart1.xls"/><Relationship Id="rId2" Type="http://schemas.openxmlformats.org/officeDocument/2006/relationships/slideLayout" Target="../slideLayouts/slideLayout62.xml"/><Relationship Id="rId1" Type="http://schemas.openxmlformats.org/officeDocument/2006/relationships/vmlDrawing" Target="../drawings/vmlDrawing1.v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21.jpeg"/><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hyperlink" Target="https://www.census.gov/people/disability/files/censr-23.pdf" TargetMode="External"/><Relationship Id="rId2" Type="http://schemas.openxmlformats.org/officeDocument/2006/relationships/hyperlink" Target="http://www.childrensdefense.org/library/data/children-disabilities-special-needs-opportunities-participate-quality-programs-expanded.pdf" TargetMode="Externa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hyperlink" Target="http://www.ipc-dc.org/" TargetMode="External"/><Relationship Id="rId2" Type="http://schemas.openxmlformats.org/officeDocument/2006/relationships/hyperlink" Target="mailto:chioma.oruh@gmail.com" TargetMode="External"/><Relationship Id="rId1" Type="http://schemas.openxmlformats.org/officeDocument/2006/relationships/slideLayout" Target="../slideLayouts/slideLayout51.xml"/><Relationship Id="rId4" Type="http://schemas.openxmlformats.org/officeDocument/2006/relationships/hyperlink" Target="http://www.motheringhands.or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hyperlink" Target="mailto:cnadams@childrensnational.org"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jpeg"/><Relationship Id="rId9" Type="http://schemas.microsoft.com/office/2007/relationships/diagramDrawing" Target="../diagrams/drawing1.xml"/></Relationships>
</file>

<file path=ppt/slides/_rels/slide60.xml.rels><?xml version="1.0" encoding="UTF-8" standalone="yes"?>
<Relationships xmlns="http://schemas.openxmlformats.org/package/2006/relationships"><Relationship Id="rId3" Type="http://schemas.openxmlformats.org/officeDocument/2006/relationships/hyperlink" Target="mailto:dgdooley@childrensnational.org" TargetMode="External"/><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1.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840658" y="1624781"/>
            <a:ext cx="7772400" cy="129294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599"/>
            <a:ext cx="9144000" cy="6096802"/>
          </a:xfrm>
          <a:prstGeom prst="rect">
            <a:avLst/>
          </a:prstGeom>
        </p:spPr>
      </p:pic>
      <p:pic>
        <p:nvPicPr>
          <p:cNvPr id="1029" name="Picture 5" descr="C:\Users\cmerrill\Desktop\logo_2.jpg"/>
          <p:cNvPicPr>
            <a:picLocks noChangeAspect="1" noChangeArrowheads="1"/>
          </p:cNvPicPr>
          <p:nvPr/>
        </p:nvPicPr>
        <p:blipFill rotWithShape="1">
          <a:blip r:embed="rId4">
            <a:extLst>
              <a:ext uri="{28A0092B-C50C-407E-A947-70E740481C1C}">
                <a14:useLocalDpi xmlns:a14="http://schemas.microsoft.com/office/drawing/2010/main" val="0"/>
              </a:ext>
            </a:extLst>
          </a:blip>
          <a:srcRect r="24673"/>
          <a:stretch/>
        </p:blipFill>
        <p:spPr bwMode="auto">
          <a:xfrm>
            <a:off x="6781800" y="4648200"/>
            <a:ext cx="2183594" cy="205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48" y="5953059"/>
            <a:ext cx="2870300" cy="787714"/>
          </a:xfrm>
          <a:prstGeom prst="rect">
            <a:avLst/>
          </a:prstGeom>
        </p:spPr>
      </p:pic>
      <p:sp>
        <p:nvSpPr>
          <p:cNvPr id="32770" name="Rectangle 3"/>
          <p:cNvSpPr>
            <a:spLocks noGrp="1" noChangeArrowheads="1"/>
          </p:cNvSpPr>
          <p:nvPr>
            <p:ph sz="quarter" idx="1"/>
          </p:nvPr>
        </p:nvSpPr>
        <p:spPr>
          <a:xfrm>
            <a:off x="114300" y="1600200"/>
            <a:ext cx="6680200" cy="4978400"/>
          </a:xfrm>
        </p:spPr>
        <p:txBody>
          <a:bodyPr>
            <a:normAutofit/>
          </a:bodyPr>
          <a:lstStyle/>
          <a:p>
            <a:pPr>
              <a:lnSpc>
                <a:spcPct val="90000"/>
              </a:lnSpc>
            </a:pPr>
            <a:r>
              <a:rPr lang="en-US" sz="2600" dirty="0" smtClean="0">
                <a:solidFill>
                  <a:srgbClr val="FF0000"/>
                </a:solidFill>
                <a:latin typeface="Times"/>
                <a:cs typeface="Times"/>
              </a:rPr>
              <a:t>1</a:t>
            </a:r>
            <a:r>
              <a:rPr lang="en-US" sz="2600" dirty="0" smtClean="0">
                <a:latin typeface="Times"/>
                <a:cs typeface="Times"/>
              </a:rPr>
              <a:t> </a:t>
            </a:r>
            <a:r>
              <a:rPr lang="en-US" sz="2600" dirty="0">
                <a:latin typeface="Times"/>
                <a:cs typeface="Times"/>
              </a:rPr>
              <a:t>in </a:t>
            </a:r>
            <a:r>
              <a:rPr lang="en-US" sz="2600" dirty="0">
                <a:solidFill>
                  <a:srgbClr val="FF0000"/>
                </a:solidFill>
                <a:latin typeface="Times"/>
                <a:cs typeface="Times"/>
              </a:rPr>
              <a:t>5</a:t>
            </a:r>
            <a:r>
              <a:rPr lang="en-US" sz="2600" dirty="0">
                <a:latin typeface="Times"/>
                <a:cs typeface="Times"/>
              </a:rPr>
              <a:t> youth is struggling with some type of mental health problem to an extent that he/she has difficulty </a:t>
            </a:r>
            <a:r>
              <a:rPr lang="en-US" sz="2600" dirty="0" smtClean="0">
                <a:latin typeface="Times"/>
                <a:cs typeface="Times"/>
              </a:rPr>
              <a:t>functioning</a:t>
            </a:r>
          </a:p>
          <a:p>
            <a:pPr eaLnBrk="1" hangingPunct="1">
              <a:lnSpc>
                <a:spcPct val="90000"/>
              </a:lnSpc>
            </a:pPr>
            <a:r>
              <a:rPr lang="en-US" sz="2600" dirty="0" smtClean="0">
                <a:latin typeface="Times"/>
                <a:cs typeface="Times"/>
              </a:rPr>
              <a:t>Half </a:t>
            </a:r>
            <a:r>
              <a:rPr lang="en-US" sz="2600" dirty="0">
                <a:latin typeface="Times"/>
                <a:cs typeface="Times"/>
              </a:rPr>
              <a:t>of lifetime diagnosable mental illness start by age 14, and about 75% start by age </a:t>
            </a:r>
            <a:r>
              <a:rPr lang="en-US" sz="2600" dirty="0" smtClean="0">
                <a:latin typeface="Times"/>
                <a:cs typeface="Times"/>
              </a:rPr>
              <a:t>24</a:t>
            </a:r>
          </a:p>
          <a:p>
            <a:pPr>
              <a:lnSpc>
                <a:spcPct val="90000"/>
              </a:lnSpc>
            </a:pPr>
            <a:r>
              <a:rPr lang="en-US" sz="2600" dirty="0" smtClean="0">
                <a:latin typeface="Times"/>
                <a:cs typeface="Times"/>
              </a:rPr>
              <a:t>Early </a:t>
            </a:r>
            <a:r>
              <a:rPr lang="en-US" sz="2600" dirty="0">
                <a:latin typeface="Times"/>
                <a:cs typeface="Times"/>
              </a:rPr>
              <a:t>onset is associated with greater chronicity and severity </a:t>
            </a:r>
            <a:endParaRPr lang="en-US" sz="2600" dirty="0" smtClean="0">
              <a:latin typeface="Times"/>
              <a:cs typeface="Times"/>
            </a:endParaRPr>
          </a:p>
          <a:p>
            <a:pPr>
              <a:lnSpc>
                <a:spcPct val="90000"/>
              </a:lnSpc>
            </a:pPr>
            <a:r>
              <a:rPr lang="en-US" sz="2600" dirty="0" smtClean="0">
                <a:latin typeface="Times"/>
                <a:cs typeface="Times"/>
              </a:rPr>
              <a:t>Adverse experiences, traumatic events, and poverty serve as stressful triggers, but these factors can be modified</a:t>
            </a:r>
            <a:endParaRPr lang="en-US" sz="2600" dirty="0">
              <a:latin typeface="Times"/>
              <a:cs typeface="Times"/>
            </a:endParaRPr>
          </a:p>
        </p:txBody>
      </p:sp>
      <p:sp>
        <p:nvSpPr>
          <p:cNvPr id="32769" name="Rectangle 2"/>
          <p:cNvSpPr>
            <a:spLocks noGrp="1" noChangeArrowheads="1"/>
          </p:cNvSpPr>
          <p:nvPr>
            <p:ph type="title"/>
          </p:nvPr>
        </p:nvSpPr>
        <p:spPr>
          <a:xfrm>
            <a:off x="152400" y="63500"/>
            <a:ext cx="8678863" cy="1143000"/>
          </a:xfrm>
        </p:spPr>
        <p:txBody>
          <a:bodyPr>
            <a:normAutofit fontScale="90000"/>
          </a:bodyPr>
          <a:lstStyle/>
          <a:p>
            <a:pPr eaLnBrk="1" hangingPunct="1">
              <a:lnSpc>
                <a:spcPct val="90000"/>
              </a:lnSpc>
            </a:pPr>
            <a:r>
              <a:rPr lang="en-US" b="1" dirty="0">
                <a:solidFill>
                  <a:srgbClr val="000000"/>
                </a:solidFill>
                <a:latin typeface="Times"/>
                <a:cs typeface="Times"/>
              </a:rPr>
              <a:t>Mental Health Problems </a:t>
            </a:r>
            <a:r>
              <a:rPr lang="en-US" b="1" dirty="0" smtClean="0">
                <a:solidFill>
                  <a:srgbClr val="000000"/>
                </a:solidFill>
                <a:latin typeface="Times"/>
                <a:cs typeface="Times"/>
              </a:rPr>
              <a:t>are Prevalent and Begin Early</a:t>
            </a:r>
            <a:endParaRPr lang="en-US" b="1" dirty="0">
              <a:solidFill>
                <a:srgbClr val="000000"/>
              </a:solidFill>
              <a:latin typeface="Times"/>
              <a:cs typeface="Times"/>
            </a:endParaRPr>
          </a:p>
        </p:txBody>
      </p:sp>
      <p:pic>
        <p:nvPicPr>
          <p:cNvPr id="6" name="Picture 5"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41" y="5978211"/>
            <a:ext cx="2065748" cy="668786"/>
          </a:xfrm>
          <a:prstGeom prst="rect">
            <a:avLst/>
          </a:prstGeom>
        </p:spPr>
      </p:pic>
      <p:pic>
        <p:nvPicPr>
          <p:cNvPr id="8" name="Picture 7" descr="sad middle school boy.jpg"/>
          <p:cNvPicPr>
            <a:picLocks noChangeAspect="1"/>
          </p:cNvPicPr>
          <p:nvPr/>
        </p:nvPicPr>
        <p:blipFill>
          <a:blip r:embed="rId5"/>
          <a:srcRect/>
          <a:stretch>
            <a:fillRect/>
          </a:stretch>
        </p:blipFill>
        <p:spPr bwMode="auto">
          <a:xfrm>
            <a:off x="6451600" y="3488936"/>
            <a:ext cx="2515705" cy="1818059"/>
          </a:xfrm>
          <a:prstGeom prst="rect">
            <a:avLst/>
          </a:prstGeom>
          <a:noFill/>
          <a:ln w="9525">
            <a:noFill/>
            <a:miter lim="800000"/>
            <a:headEnd/>
            <a:tailEnd/>
          </a:ln>
        </p:spPr>
      </p:pic>
    </p:spTree>
    <p:extLst>
      <p:ext uri="{BB962C8B-B14F-4D97-AF65-F5344CB8AC3E}">
        <p14:creationId xmlns:p14="http://schemas.microsoft.com/office/powerpoint/2010/main" val="1802896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519114" y="138114"/>
            <a:ext cx="8328025" cy="1137611"/>
          </a:xfrm>
        </p:spPr>
        <p:txBody>
          <a:bodyPr>
            <a:normAutofit/>
          </a:bodyPr>
          <a:lstStyle/>
          <a:p>
            <a:r>
              <a:rPr lang="en-US" sz="3600" b="1" dirty="0">
                <a:latin typeface="Times"/>
                <a:cs typeface="Times"/>
              </a:rPr>
              <a:t>The Majority of Youth Address Their Health/Mental Health Needs at</a:t>
            </a:r>
            <a:r>
              <a:rPr lang="mr-IN" sz="3600" b="1" dirty="0">
                <a:latin typeface="Times"/>
                <a:cs typeface="Times"/>
              </a:rPr>
              <a:t>…</a:t>
            </a:r>
            <a:r>
              <a:rPr lang="en-US" sz="3600" b="1" dirty="0">
                <a:latin typeface="Times"/>
                <a:cs typeface="Times"/>
              </a:rPr>
              <a:t>..</a:t>
            </a:r>
          </a:p>
        </p:txBody>
      </p:sp>
      <p:pic>
        <p:nvPicPr>
          <p:cNvPr id="33794" name="ClipArt Placeholder 6" descr="school hallway.jpg"/>
          <p:cNvPicPr>
            <a:picLocks noGrp="1" noChangeAspect="1"/>
          </p:cNvPicPr>
          <p:nvPr>
            <p:ph type="clipArt" sz="half" idx="2"/>
          </p:nvPr>
        </p:nvPicPr>
        <p:blipFill>
          <a:blip r:embed="rId3">
            <a:extLst>
              <a:ext uri="{28A0092B-C50C-407E-A947-70E740481C1C}">
                <a14:useLocalDpi xmlns:a14="http://schemas.microsoft.com/office/drawing/2010/main" val="0"/>
              </a:ext>
            </a:extLst>
          </a:blip>
          <a:srcRect t="-31143" b="-31143"/>
          <a:stretch>
            <a:fillRect/>
          </a:stretch>
        </p:blipFill>
        <p:spPr>
          <a:xfrm>
            <a:off x="800100" y="889001"/>
            <a:ext cx="7353300" cy="6265863"/>
          </a:xfrm>
        </p:spPr>
      </p:pic>
      <p:sp>
        <p:nvSpPr>
          <p:cNvPr id="33795" name="Rectangle 3"/>
          <p:cNvSpPr>
            <a:spLocks noChangeArrowheads="1"/>
          </p:cNvSpPr>
          <p:nvPr/>
        </p:nvSpPr>
        <p:spPr bwMode="auto">
          <a:xfrm>
            <a:off x="2527301" y="1270336"/>
            <a:ext cx="402431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algn="ctr"/>
            <a:r>
              <a:rPr lang="en-US" sz="5000" b="1" dirty="0">
                <a:solidFill>
                  <a:srgbClr val="FF0000"/>
                </a:solidFill>
                <a:latin typeface="Times"/>
                <a:cs typeface="Times"/>
              </a:rPr>
              <a:t>SCHOOL</a:t>
            </a:r>
          </a:p>
        </p:txBody>
      </p:sp>
      <p:pic>
        <p:nvPicPr>
          <p:cNvPr id="5" name="Picture 4" descr="CHHCS color w-tex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48" y="5953059"/>
            <a:ext cx="2870300" cy="787714"/>
          </a:xfrm>
          <a:prstGeom prst="rect">
            <a:avLst/>
          </a:prstGeom>
        </p:spPr>
      </p:pic>
      <p:pic>
        <p:nvPicPr>
          <p:cNvPr id="6" name="Picture 5" descr="milken_institute_sph__Full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4140" y="6071986"/>
            <a:ext cx="2065748" cy="668786"/>
          </a:xfrm>
          <a:prstGeom prst="rect">
            <a:avLst/>
          </a:prstGeom>
        </p:spPr>
      </p:pic>
    </p:spTree>
    <p:extLst>
      <p:ext uri="{BB962C8B-B14F-4D97-AF65-F5344CB8AC3E}">
        <p14:creationId xmlns:p14="http://schemas.microsoft.com/office/powerpoint/2010/main" val="1383673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0286"/>
            <a:ext cx="2870300" cy="787714"/>
          </a:xfrm>
          <a:prstGeom prst="rect">
            <a:avLst/>
          </a:prstGeom>
        </p:spPr>
      </p:pic>
      <p:pic>
        <p:nvPicPr>
          <p:cNvPr id="15" name="Picture 14"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41" y="6189216"/>
            <a:ext cx="2065748" cy="668786"/>
          </a:xfrm>
          <a:prstGeom prst="rect">
            <a:avLst/>
          </a:prstGeom>
        </p:spPr>
      </p:pic>
      <p:pic>
        <p:nvPicPr>
          <p:cNvPr id="3" name="Picture 2" descr="Screen Shot 2017-10-10 at 5.41.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00" y="190500"/>
            <a:ext cx="7302500" cy="5867400"/>
          </a:xfrm>
          <a:prstGeom prst="rect">
            <a:avLst/>
          </a:prstGeom>
        </p:spPr>
      </p:pic>
    </p:spTree>
    <p:extLst>
      <p:ext uri="{BB962C8B-B14F-4D97-AF65-F5344CB8AC3E}">
        <p14:creationId xmlns:p14="http://schemas.microsoft.com/office/powerpoint/2010/main" val="907443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riangle_Small3">
            <a:extLst>
              <a:ext uri="{FF2B5EF4-FFF2-40B4-BE49-F238E27FC236}">
                <a16:creationId xmlns="" xmlns:a16="http://schemas.microsoft.com/office/drawing/2014/main" id="{C27278BF-31E2-47FD-A9F7-38B2700E9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2327929"/>
            <a:ext cx="2844800" cy="289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7-10-09 at 3.01.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412166" cy="6858000"/>
          </a:xfrm>
          <a:prstGeom prst="rect">
            <a:avLst/>
          </a:prstGeom>
        </p:spPr>
      </p:pic>
      <p:sp>
        <p:nvSpPr>
          <p:cNvPr id="2" name="Action Button: Home 1">
            <a:hlinkClick r:id="" action="ppaction://hlinkshowjump?jump=firstslide" highlightClick="1"/>
          </p:cNvPr>
          <p:cNvSpPr/>
          <p:nvPr/>
        </p:nvSpPr>
        <p:spPr>
          <a:xfrm flipH="1">
            <a:off x="4013082" y="3682399"/>
            <a:ext cx="297874" cy="266558"/>
          </a:xfrm>
          <a:prstGeom prst="actionButtonHo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endParaRPr>
          </a:p>
        </p:txBody>
      </p:sp>
      <p:pic>
        <p:nvPicPr>
          <p:cNvPr id="6" name="Picture 5" descr="CHHCS color w-tex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17771"/>
            <a:ext cx="1968500" cy="540228"/>
          </a:xfrm>
          <a:prstGeom prst="rect">
            <a:avLst/>
          </a:prstGeom>
        </p:spPr>
      </p:pic>
      <p:sp>
        <p:nvSpPr>
          <p:cNvPr id="7" name="Notched Right Arrow 6"/>
          <p:cNvSpPr/>
          <p:nvPr/>
        </p:nvSpPr>
        <p:spPr>
          <a:xfrm>
            <a:off x="4324001" y="3557832"/>
            <a:ext cx="2079160" cy="482713"/>
          </a:xfrm>
          <a:prstGeom prst="notch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pic>
        <p:nvPicPr>
          <p:cNvPr id="8" name="Picture 7" descr="milken_institute_sph__Full Color.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1741" y="6189216"/>
            <a:ext cx="2065748" cy="668786"/>
          </a:xfrm>
          <a:prstGeom prst="rect">
            <a:avLst/>
          </a:prstGeom>
        </p:spPr>
      </p:pic>
    </p:spTree>
    <p:extLst>
      <p:ext uri="{BB962C8B-B14F-4D97-AF65-F5344CB8AC3E}">
        <p14:creationId xmlns:p14="http://schemas.microsoft.com/office/powerpoint/2010/main" val="2102390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8520"/>
            <a:ext cx="2870300" cy="590786"/>
          </a:xfrm>
          <a:prstGeom prst="rect">
            <a:avLst/>
          </a:prstGeom>
        </p:spPr>
      </p:pic>
      <p:pic>
        <p:nvPicPr>
          <p:cNvPr id="15" name="Picture 14"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40" y="6032278"/>
            <a:ext cx="2065748" cy="501590"/>
          </a:xfrm>
          <a:prstGeom prst="rect">
            <a:avLst/>
          </a:prstGeom>
        </p:spPr>
      </p:pic>
      <p:sp>
        <p:nvSpPr>
          <p:cNvPr id="2" name="Title 1"/>
          <p:cNvSpPr>
            <a:spLocks noGrp="1"/>
          </p:cNvSpPr>
          <p:nvPr>
            <p:ph type="title"/>
          </p:nvPr>
        </p:nvSpPr>
        <p:spPr>
          <a:xfrm>
            <a:off x="512125" y="143409"/>
            <a:ext cx="7982740" cy="798989"/>
          </a:xfrm>
        </p:spPr>
        <p:txBody>
          <a:bodyPr>
            <a:normAutofit/>
          </a:bodyPr>
          <a:lstStyle/>
          <a:p>
            <a:r>
              <a:rPr lang="en-US" b="1" dirty="0" smtClean="0">
                <a:latin typeface="Times"/>
                <a:cs typeface="Times"/>
              </a:rPr>
              <a:t>Rationale</a:t>
            </a:r>
            <a:endParaRPr lang="en-US" b="1" dirty="0">
              <a:latin typeface="Times"/>
              <a:cs typeface="Times"/>
            </a:endParaRPr>
          </a:p>
        </p:txBody>
      </p:sp>
      <p:sp>
        <p:nvSpPr>
          <p:cNvPr id="3" name="Content Placeholder 2"/>
          <p:cNvSpPr>
            <a:spLocks noGrp="1"/>
          </p:cNvSpPr>
          <p:nvPr>
            <p:ph idx="1"/>
          </p:nvPr>
        </p:nvSpPr>
        <p:spPr>
          <a:xfrm>
            <a:off x="88901" y="980747"/>
            <a:ext cx="8951952" cy="2742961"/>
          </a:xfrm>
        </p:spPr>
        <p:txBody>
          <a:bodyPr>
            <a:normAutofit/>
          </a:bodyPr>
          <a:lstStyle/>
          <a:p>
            <a:r>
              <a:rPr lang="en-US" sz="3200" dirty="0" smtClean="0">
                <a:latin typeface="Times"/>
                <a:cs typeface="Times"/>
              </a:rPr>
              <a:t>Why a focus on process and not on programs?</a:t>
            </a:r>
          </a:p>
          <a:p>
            <a:r>
              <a:rPr lang="en-US" sz="3200" dirty="0" smtClean="0">
                <a:latin typeface="Times"/>
                <a:cs typeface="Times"/>
              </a:rPr>
              <a:t>Why a focus on environmental conditions and not only on individual change?</a:t>
            </a:r>
          </a:p>
          <a:p>
            <a:r>
              <a:rPr lang="en-US" sz="3200" dirty="0">
                <a:latin typeface="Times"/>
                <a:cs typeface="Times"/>
              </a:rPr>
              <a:t>Why a focus on school-community partnerships?</a:t>
            </a:r>
          </a:p>
          <a:p>
            <a:endParaRPr lang="en-US" sz="3200" dirty="0" smtClean="0"/>
          </a:p>
        </p:txBody>
      </p:sp>
      <p:pic>
        <p:nvPicPr>
          <p:cNvPr id="4" name="Picture 3" descr="Screen Shot 2017-10-09 at 10.2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34500"/>
            <a:ext cx="9144000" cy="2760026"/>
          </a:xfrm>
          <a:prstGeom prst="rect">
            <a:avLst/>
          </a:prstGeom>
        </p:spPr>
      </p:pic>
    </p:spTree>
    <p:extLst>
      <p:ext uri="{BB962C8B-B14F-4D97-AF65-F5344CB8AC3E}">
        <p14:creationId xmlns:p14="http://schemas.microsoft.com/office/powerpoint/2010/main" val="322584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9429" y="503919"/>
            <a:ext cx="5869844" cy="684795"/>
          </a:xfrm>
          <a:prstGeom prst="rect">
            <a:avLst/>
          </a:prstGeom>
          <a:noFill/>
        </p:spPr>
        <p:txBody>
          <a:bodyPr wrap="square" lIns="68572" tIns="34286" rIns="68572" bIns="34286" rtlCol="0">
            <a:spAutoFit/>
          </a:bodyPr>
          <a:lstStyle/>
          <a:p>
            <a:pPr algn="ctr"/>
            <a:r>
              <a:rPr lang="en-US" sz="4000" b="1" dirty="0">
                <a:solidFill>
                  <a:prstClr val="black"/>
                </a:solidFill>
                <a:latin typeface="Times"/>
                <a:cs typeface="Times"/>
              </a:rPr>
              <a:t>SUSTAINABILITY</a:t>
            </a:r>
          </a:p>
        </p:txBody>
      </p:sp>
      <p:pic>
        <p:nvPicPr>
          <p:cNvPr id="8" name="Picture 7" descr="CHHCS color w-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25" y="6097136"/>
            <a:ext cx="2870300" cy="590786"/>
          </a:xfrm>
          <a:prstGeom prst="rect">
            <a:avLst/>
          </a:prstGeom>
        </p:spPr>
      </p:pic>
      <p:pic>
        <p:nvPicPr>
          <p:cNvPr id="9" name="Picture 8" descr="milken_institute_sph__Full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3096" y="6187621"/>
            <a:ext cx="2065748" cy="501590"/>
          </a:xfrm>
          <a:prstGeom prst="rect">
            <a:avLst/>
          </a:prstGeom>
        </p:spPr>
      </p:pic>
      <p:sp>
        <p:nvSpPr>
          <p:cNvPr id="3" name="Content Placeholder 2"/>
          <p:cNvSpPr>
            <a:spLocks noGrp="1"/>
          </p:cNvSpPr>
          <p:nvPr>
            <p:ph idx="1"/>
          </p:nvPr>
        </p:nvSpPr>
        <p:spPr>
          <a:xfrm>
            <a:off x="457200" y="1610179"/>
            <a:ext cx="8400287" cy="1115786"/>
          </a:xfrm>
        </p:spPr>
        <p:txBody>
          <a:bodyPr>
            <a:normAutofit fontScale="62500" lnSpcReduction="20000"/>
          </a:bodyPr>
          <a:lstStyle/>
          <a:p>
            <a:pPr marL="82286" indent="0">
              <a:buNone/>
              <a:defRPr/>
            </a:pPr>
            <a:r>
              <a:rPr lang="mr-IN" sz="5100" i="1" dirty="0">
                <a:latin typeface="Times"/>
                <a:ea typeface="ＭＳ Ｐゴシック" pitchFamily="34" charset="-128"/>
                <a:cs typeface="Times"/>
              </a:rPr>
              <a:t>…</a:t>
            </a:r>
            <a:r>
              <a:rPr lang="en-US" sz="5100" i="1" dirty="0">
                <a:latin typeface="Times"/>
                <a:ea typeface="ＭＳ Ｐゴシック" pitchFamily="34" charset="-128"/>
                <a:cs typeface="Times"/>
              </a:rPr>
              <a:t> the continued use of program components and activities for the continued achievement of desirable program and population outcomes</a:t>
            </a:r>
            <a:r>
              <a:rPr lang="en-US" sz="5100" dirty="0">
                <a:latin typeface="Times"/>
                <a:ea typeface="ＭＳ Ｐゴシック" pitchFamily="34" charset="-128"/>
                <a:cs typeface="Times"/>
              </a:rPr>
              <a:t>.</a:t>
            </a:r>
          </a:p>
          <a:p>
            <a:pPr marL="274288" indent="-192002">
              <a:defRPr/>
            </a:pPr>
            <a:endParaRPr lang="en-US" dirty="0">
              <a:latin typeface="Times"/>
              <a:ea typeface="ＭＳ Ｐゴシック" pitchFamily="34" charset="-128"/>
              <a:cs typeface="Times"/>
            </a:endParaRPr>
          </a:p>
          <a:p>
            <a:pPr marL="274288" indent="-192002">
              <a:defRPr/>
            </a:pPr>
            <a:endParaRPr lang="en-US" dirty="0">
              <a:latin typeface="Times"/>
              <a:ea typeface="ＭＳ Ｐゴシック" pitchFamily="34" charset="-128"/>
              <a:cs typeface="Times"/>
            </a:endParaRPr>
          </a:p>
          <a:p>
            <a:pPr marL="274288" indent="-192002">
              <a:defRPr/>
            </a:pPr>
            <a:endParaRPr lang="en-US" dirty="0">
              <a:latin typeface="Times"/>
              <a:ea typeface="ＭＳ Ｐゴシック" pitchFamily="34" charset="-128"/>
              <a:cs typeface="Times"/>
            </a:endParaRPr>
          </a:p>
          <a:p>
            <a:pPr marL="274288" indent="-192002">
              <a:defRPr/>
            </a:pPr>
            <a:endParaRPr lang="en-US" dirty="0">
              <a:latin typeface="Times"/>
              <a:ea typeface="ＭＳ Ｐゴシック" pitchFamily="34" charset="-128"/>
              <a:cs typeface="Times"/>
            </a:endParaRPr>
          </a:p>
          <a:p>
            <a:pPr marL="82286" indent="0">
              <a:buNone/>
              <a:defRPr/>
            </a:pPr>
            <a:endParaRPr lang="en-US" dirty="0" smtClean="0">
              <a:latin typeface="Times"/>
              <a:ea typeface="ＭＳ Ｐゴシック" pitchFamily="34" charset="-128"/>
              <a:cs typeface="Times"/>
            </a:endParaRPr>
          </a:p>
          <a:p>
            <a:pPr marL="82286" indent="0">
              <a:buNone/>
              <a:defRPr/>
            </a:pPr>
            <a:endParaRPr lang="en-US" dirty="0" smtClean="0">
              <a:latin typeface="Times"/>
              <a:ea typeface="ＭＳ Ｐゴシック" pitchFamily="34" charset="-128"/>
              <a:cs typeface="Times"/>
            </a:endParaRPr>
          </a:p>
          <a:p>
            <a:pPr marL="82286" indent="0">
              <a:buNone/>
              <a:defRPr/>
            </a:pPr>
            <a:endParaRPr lang="en-US" dirty="0" smtClean="0">
              <a:latin typeface="Times"/>
              <a:ea typeface="ＭＳ Ｐゴシック" pitchFamily="34" charset="-128"/>
              <a:cs typeface="Times"/>
            </a:endParaRPr>
          </a:p>
          <a:p>
            <a:pPr marL="82286" indent="0">
              <a:buNone/>
              <a:defRPr/>
            </a:pPr>
            <a:endParaRPr lang="en-US" dirty="0">
              <a:latin typeface="Times"/>
              <a:ea typeface="ＭＳ Ｐゴシック" pitchFamily="34" charset="-128"/>
              <a:cs typeface="Times"/>
            </a:endParaRPr>
          </a:p>
          <a:p>
            <a:pPr marL="82286" indent="0">
              <a:buNone/>
              <a:defRPr/>
            </a:pPr>
            <a:endParaRPr lang="en-US" dirty="0">
              <a:latin typeface="Times"/>
              <a:ea typeface="ＭＳ Ｐゴシック" pitchFamily="34" charset="-128"/>
              <a:cs typeface="Times"/>
            </a:endParaRPr>
          </a:p>
          <a:p>
            <a:pPr marL="82286" indent="0">
              <a:buNone/>
              <a:defRPr/>
            </a:pPr>
            <a:endParaRPr lang="en-US" dirty="0">
              <a:latin typeface="Times"/>
              <a:ea typeface="ＭＳ Ｐゴシック" pitchFamily="34" charset="-128"/>
              <a:cs typeface="Times"/>
            </a:endParaRPr>
          </a:p>
        </p:txBody>
      </p:sp>
      <p:pic>
        <p:nvPicPr>
          <p:cNvPr id="4" name="Picture 3" descr="Screen Shot 2017-04-25 at 10.49.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569" y="2981874"/>
            <a:ext cx="6157726" cy="2553133"/>
          </a:xfrm>
          <a:prstGeom prst="rect">
            <a:avLst/>
          </a:prstGeom>
        </p:spPr>
      </p:pic>
      <p:sp>
        <p:nvSpPr>
          <p:cNvPr id="5" name="Rectangle 4"/>
          <p:cNvSpPr/>
          <p:nvPr/>
        </p:nvSpPr>
        <p:spPr>
          <a:xfrm>
            <a:off x="1401133" y="5584670"/>
            <a:ext cx="6737048" cy="392407"/>
          </a:xfrm>
          <a:prstGeom prst="rect">
            <a:avLst/>
          </a:prstGeom>
        </p:spPr>
        <p:txBody>
          <a:bodyPr wrap="square" lIns="68572" tIns="34286" rIns="68572" bIns="34286">
            <a:spAutoFit/>
          </a:bodyPr>
          <a:lstStyle/>
          <a:p>
            <a:pPr marL="82286">
              <a:defRPr/>
            </a:pPr>
            <a:r>
              <a:rPr lang="en-US" sz="1050" dirty="0" err="1">
                <a:solidFill>
                  <a:prstClr val="black"/>
                </a:solidFill>
                <a:latin typeface="Times"/>
                <a:ea typeface="ＭＳ Ｐゴシック" pitchFamily="34" charset="-128"/>
                <a:cs typeface="Times"/>
              </a:rPr>
              <a:t>Scheirer</a:t>
            </a:r>
            <a:r>
              <a:rPr lang="en-US" sz="1050" dirty="0">
                <a:solidFill>
                  <a:prstClr val="black"/>
                </a:solidFill>
                <a:latin typeface="Times"/>
                <a:ea typeface="ＭＳ Ｐゴシック" pitchFamily="34" charset="-128"/>
                <a:cs typeface="Times"/>
              </a:rPr>
              <a:t>, M.A., &amp; Dearing, J.W. (2011). An Agenda for Research on the Sustainability of Public Health Programs. American Journal of Public Health, 101 (11).</a:t>
            </a:r>
            <a:endParaRPr lang="en-US" sz="1050" dirty="0">
              <a:solidFill>
                <a:prstClr val="black"/>
              </a:solidFill>
              <a:latin typeface="Times"/>
              <a:cs typeface="Times"/>
            </a:endParaRPr>
          </a:p>
        </p:txBody>
      </p:sp>
    </p:spTree>
    <p:extLst>
      <p:ext uri="{BB962C8B-B14F-4D97-AF65-F5344CB8AC3E}">
        <p14:creationId xmlns:p14="http://schemas.microsoft.com/office/powerpoint/2010/main" val="2303125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02B2D5-0D77-431E-A741-059B0BC45CB6}"/>
              </a:ext>
            </a:extLst>
          </p:cNvPr>
          <p:cNvSpPr>
            <a:spLocks noGrp="1"/>
          </p:cNvSpPr>
          <p:nvPr>
            <p:ph type="title"/>
          </p:nvPr>
        </p:nvSpPr>
        <p:spPr>
          <a:xfrm>
            <a:off x="615950" y="212727"/>
            <a:ext cx="7886700" cy="854074"/>
          </a:xfrm>
        </p:spPr>
        <p:txBody>
          <a:bodyPr>
            <a:normAutofit/>
          </a:bodyPr>
          <a:lstStyle/>
          <a:p>
            <a:r>
              <a:rPr lang="en-US" sz="4000" b="1" dirty="0">
                <a:latin typeface="Times"/>
                <a:cs typeface="Times"/>
              </a:rPr>
              <a:t>Systems Change</a:t>
            </a:r>
          </a:p>
        </p:txBody>
      </p:sp>
      <p:pic>
        <p:nvPicPr>
          <p:cNvPr id="4" name="Picture 2" descr="Image result for systems change graphic">
            <a:extLst>
              <a:ext uri="{FF2B5EF4-FFF2-40B4-BE49-F238E27FC236}">
                <a16:creationId xmlns="" xmlns:a16="http://schemas.microsoft.com/office/drawing/2014/main" id="{C0D4569B-C276-4549-9991-E52C85AD703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640" b="8640"/>
          <a:stretch>
            <a:fillRect/>
          </a:stretch>
        </p:blipFill>
        <p:spPr bwMode="auto">
          <a:xfrm>
            <a:off x="2717800" y="3930788"/>
            <a:ext cx="3848100" cy="2123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HCS color w-tex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68520"/>
            <a:ext cx="2870300" cy="590786"/>
          </a:xfrm>
          <a:prstGeom prst="rect">
            <a:avLst/>
          </a:prstGeom>
        </p:spPr>
      </p:pic>
      <p:pic>
        <p:nvPicPr>
          <p:cNvPr id="6" name="Picture 5" descr="milken_institute_sph__Full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740" y="6032278"/>
            <a:ext cx="2065748" cy="501590"/>
          </a:xfrm>
          <a:prstGeom prst="rect">
            <a:avLst/>
          </a:prstGeom>
        </p:spPr>
      </p:pic>
      <p:sp>
        <p:nvSpPr>
          <p:cNvPr id="3" name="TextBox 2"/>
          <p:cNvSpPr txBox="1"/>
          <p:nvPr/>
        </p:nvSpPr>
        <p:spPr>
          <a:xfrm>
            <a:off x="317500" y="1104900"/>
            <a:ext cx="8280400" cy="2954655"/>
          </a:xfrm>
          <a:prstGeom prst="rect">
            <a:avLst/>
          </a:prstGeom>
          <a:noFill/>
        </p:spPr>
        <p:txBody>
          <a:bodyPr wrap="square" rtlCol="0">
            <a:spAutoFit/>
          </a:bodyPr>
          <a:lstStyle/>
          <a:p>
            <a:pPr marL="285750" indent="-285750">
              <a:buFontTx/>
              <a:buChar char="•"/>
            </a:pPr>
            <a:r>
              <a:rPr lang="en-US" sz="2800" dirty="0" smtClean="0">
                <a:solidFill>
                  <a:prstClr val="black"/>
                </a:solidFill>
                <a:latin typeface="Times"/>
                <a:cs typeface="Times"/>
              </a:rPr>
              <a:t>What factors are associated with broad adoption of social-emotional learning programs and practices?</a:t>
            </a:r>
          </a:p>
          <a:p>
            <a:pPr marL="285750" indent="-285750">
              <a:buFontTx/>
              <a:buChar char="•"/>
            </a:pPr>
            <a:r>
              <a:rPr lang="en-US" sz="2800" dirty="0" smtClean="0">
                <a:solidFill>
                  <a:prstClr val="black"/>
                </a:solidFill>
                <a:latin typeface="Times"/>
                <a:cs typeface="Times"/>
              </a:rPr>
              <a:t>What conditions are necessary for local cross-sector partners to jointly achieve community-wide impact?</a:t>
            </a:r>
          </a:p>
          <a:p>
            <a:pPr marL="285750" indent="-285750">
              <a:buFontTx/>
              <a:buChar char="•"/>
            </a:pPr>
            <a:r>
              <a:rPr lang="en-US" sz="2800" dirty="0" smtClean="0">
                <a:solidFill>
                  <a:prstClr val="black"/>
                </a:solidFill>
                <a:latin typeface="Times"/>
                <a:cs typeface="Times"/>
              </a:rPr>
              <a:t>What are the most impactful communication strategies for sharing information with education leaders?</a:t>
            </a:r>
          </a:p>
          <a:p>
            <a:pPr marL="285750" indent="-285750">
              <a:buFontTx/>
              <a:buChar char="•"/>
            </a:pPr>
            <a:endParaRPr lang="en-US" dirty="0">
              <a:solidFill>
                <a:prstClr val="black"/>
              </a:solidFill>
            </a:endParaRPr>
          </a:p>
        </p:txBody>
      </p:sp>
    </p:spTree>
    <p:extLst>
      <p:ext uri="{BB962C8B-B14F-4D97-AF65-F5344CB8AC3E}">
        <p14:creationId xmlns:p14="http://schemas.microsoft.com/office/powerpoint/2010/main" val="650276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7500" y="139701"/>
            <a:ext cx="8699500" cy="848134"/>
          </a:xfrm>
        </p:spPr>
        <p:txBody>
          <a:bodyPr>
            <a:normAutofit/>
          </a:bodyPr>
          <a:lstStyle/>
          <a:p>
            <a:pPr>
              <a:defRPr/>
            </a:pPr>
            <a:r>
              <a:rPr lang="en-US" b="1" dirty="0" smtClean="0">
                <a:latin typeface="Times"/>
                <a:ea typeface="+mj-ea"/>
                <a:cs typeface="Times"/>
              </a:rPr>
              <a:t>Qualitative Studies</a:t>
            </a:r>
            <a:endParaRPr lang="en-US" dirty="0">
              <a:latin typeface="Times"/>
              <a:ea typeface="+mj-ea"/>
              <a:cs typeface="Times"/>
            </a:endParaRPr>
          </a:p>
        </p:txBody>
      </p:sp>
      <p:sp>
        <p:nvSpPr>
          <p:cNvPr id="13314" name="Content Placeholder 1"/>
          <p:cNvSpPr>
            <a:spLocks noGrp="1"/>
          </p:cNvSpPr>
          <p:nvPr>
            <p:ph idx="1"/>
          </p:nvPr>
        </p:nvSpPr>
        <p:spPr>
          <a:xfrm>
            <a:off x="438975" y="1155700"/>
            <a:ext cx="8418907" cy="5143500"/>
          </a:xfrm>
        </p:spPr>
        <p:txBody>
          <a:bodyPr>
            <a:normAutofit lnSpcReduction="10000"/>
          </a:bodyPr>
          <a:lstStyle/>
          <a:p>
            <a:r>
              <a:rPr lang="en-US" dirty="0">
                <a:latin typeface="Times"/>
                <a:cs typeface="Times"/>
              </a:rPr>
              <a:t>Synthesis of 44 key informant interviews in 9 states that have had some success in sustaining mental health promotion </a:t>
            </a:r>
            <a:r>
              <a:rPr lang="en-US" dirty="0" smtClean="0">
                <a:latin typeface="Times"/>
                <a:cs typeface="Times"/>
              </a:rPr>
              <a:t>and prevention programs</a:t>
            </a:r>
          </a:p>
          <a:p>
            <a:endParaRPr lang="en-US" dirty="0">
              <a:latin typeface="Times"/>
              <a:cs typeface="Times"/>
            </a:endParaRPr>
          </a:p>
          <a:p>
            <a:r>
              <a:rPr lang="en-US" dirty="0">
                <a:latin typeface="Times"/>
                <a:cs typeface="Times"/>
              </a:rPr>
              <a:t>Analysis of community conversations </a:t>
            </a:r>
            <a:r>
              <a:rPr lang="en-US" dirty="0" smtClean="0">
                <a:latin typeface="Times"/>
                <a:cs typeface="Times"/>
              </a:rPr>
              <a:t>with multi-sector coalitions in </a:t>
            </a:r>
            <a:r>
              <a:rPr lang="en-US" dirty="0">
                <a:latin typeface="Times"/>
                <a:cs typeface="Times"/>
              </a:rPr>
              <a:t>four communities regarding capacity building for sustaining school</a:t>
            </a:r>
            <a:r>
              <a:rPr lang="en-US" dirty="0" smtClean="0">
                <a:latin typeface="Times"/>
                <a:cs typeface="Times"/>
              </a:rPr>
              <a:t>-connected mental </a:t>
            </a:r>
            <a:r>
              <a:rPr lang="en-US" dirty="0">
                <a:latin typeface="Times"/>
                <a:cs typeface="Times"/>
              </a:rPr>
              <a:t>health </a:t>
            </a:r>
            <a:r>
              <a:rPr lang="en-US" dirty="0" smtClean="0">
                <a:latin typeface="Times"/>
                <a:cs typeface="Times"/>
              </a:rPr>
              <a:t>initiatives</a:t>
            </a:r>
          </a:p>
          <a:p>
            <a:endParaRPr lang="en-US" dirty="0">
              <a:latin typeface="Times"/>
              <a:cs typeface="Times"/>
            </a:endParaRPr>
          </a:p>
          <a:p>
            <a:r>
              <a:rPr lang="en-US" dirty="0" smtClean="0">
                <a:latin typeface="Times"/>
                <a:cs typeface="Times"/>
              </a:rPr>
              <a:t>Focus groups with education leaders about the value of school-community partnerships and the best ways to ignite interest among other education leaders</a:t>
            </a:r>
          </a:p>
        </p:txBody>
      </p:sp>
      <p:pic>
        <p:nvPicPr>
          <p:cNvPr id="4" name="Picture 3"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67214"/>
            <a:ext cx="2870300" cy="590786"/>
          </a:xfrm>
          <a:prstGeom prst="rect">
            <a:avLst/>
          </a:prstGeom>
        </p:spPr>
      </p:pic>
      <p:pic>
        <p:nvPicPr>
          <p:cNvPr id="5" name="Picture 4"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952" y="6152735"/>
            <a:ext cx="2065748" cy="501590"/>
          </a:xfrm>
          <a:prstGeom prst="rect">
            <a:avLst/>
          </a:prstGeom>
        </p:spPr>
      </p:pic>
    </p:spTree>
    <p:extLst>
      <p:ext uri="{BB962C8B-B14F-4D97-AF65-F5344CB8AC3E}">
        <p14:creationId xmlns:p14="http://schemas.microsoft.com/office/powerpoint/2010/main" val="3617421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 y="149227"/>
            <a:ext cx="8839200" cy="663573"/>
          </a:xfrm>
        </p:spPr>
        <p:txBody>
          <a:bodyPr>
            <a:normAutofit/>
          </a:bodyPr>
          <a:lstStyle/>
          <a:p>
            <a:pPr>
              <a:defRPr/>
            </a:pPr>
            <a:r>
              <a:rPr lang="en-US" sz="4000" b="1" dirty="0" smtClean="0">
                <a:latin typeface="Times"/>
                <a:ea typeface="+mj-ea"/>
                <a:cs typeface="Times"/>
              </a:rPr>
              <a:t>Sustaining Initiatives at State Level</a:t>
            </a:r>
            <a:endParaRPr lang="en-US" sz="4000" dirty="0">
              <a:latin typeface="Times"/>
              <a:ea typeface="+mj-ea"/>
              <a:cs typeface="Times"/>
            </a:endParaRPr>
          </a:p>
        </p:txBody>
      </p:sp>
      <p:sp>
        <p:nvSpPr>
          <p:cNvPr id="14338" name="Content Placeholder 1"/>
          <p:cNvSpPr>
            <a:spLocks noGrp="1"/>
          </p:cNvSpPr>
          <p:nvPr>
            <p:ph idx="1"/>
          </p:nvPr>
        </p:nvSpPr>
        <p:spPr>
          <a:xfrm>
            <a:off x="266700" y="1016000"/>
            <a:ext cx="8248650" cy="5199063"/>
          </a:xfrm>
        </p:spPr>
        <p:txBody>
          <a:bodyPr>
            <a:normAutofit lnSpcReduction="10000"/>
          </a:bodyPr>
          <a:lstStyle/>
          <a:p>
            <a:r>
              <a:rPr lang="en-US" dirty="0">
                <a:latin typeface="Times"/>
                <a:cs typeface="Times"/>
              </a:rPr>
              <a:t>Invest in the cultivation of partnerships and create diverse coalitions. </a:t>
            </a:r>
            <a:endParaRPr lang="en-US" dirty="0" smtClean="0">
              <a:latin typeface="Times"/>
              <a:cs typeface="Times"/>
            </a:endParaRPr>
          </a:p>
          <a:p>
            <a:r>
              <a:rPr lang="en-US" dirty="0" smtClean="0">
                <a:latin typeface="Times"/>
                <a:cs typeface="Times"/>
              </a:rPr>
              <a:t>Establish emotional well-being as </a:t>
            </a:r>
            <a:r>
              <a:rPr lang="en-US" dirty="0">
                <a:latin typeface="Times"/>
                <a:cs typeface="Times"/>
              </a:rPr>
              <a:t>an essential component of school success. </a:t>
            </a:r>
            <a:endParaRPr lang="en-US" dirty="0" smtClean="0">
              <a:latin typeface="Times"/>
              <a:cs typeface="Times"/>
            </a:endParaRPr>
          </a:p>
          <a:p>
            <a:r>
              <a:rPr lang="en-US" dirty="0">
                <a:latin typeface="Times"/>
                <a:cs typeface="Times"/>
              </a:rPr>
              <a:t>Strength-based and inclusive language energizes stakeholders to take action. </a:t>
            </a:r>
            <a:endParaRPr lang="en-US" dirty="0" smtClean="0">
              <a:latin typeface="Times"/>
              <a:cs typeface="Times"/>
            </a:endParaRPr>
          </a:p>
          <a:p>
            <a:r>
              <a:rPr lang="en-US" dirty="0">
                <a:latin typeface="Times"/>
                <a:cs typeface="Times"/>
              </a:rPr>
              <a:t>Champions with statewide influence </a:t>
            </a:r>
            <a:r>
              <a:rPr lang="en-US" dirty="0" smtClean="0">
                <a:latin typeface="Times"/>
                <a:cs typeface="Times"/>
              </a:rPr>
              <a:t>help keep </a:t>
            </a:r>
            <a:r>
              <a:rPr lang="en-US" dirty="0">
                <a:latin typeface="Times"/>
                <a:cs typeface="Times"/>
              </a:rPr>
              <a:t>a laser focus on the issue. </a:t>
            </a:r>
            <a:endParaRPr lang="en-US" dirty="0" smtClean="0">
              <a:latin typeface="Times"/>
              <a:cs typeface="Times"/>
            </a:endParaRPr>
          </a:p>
          <a:p>
            <a:r>
              <a:rPr lang="en-US" dirty="0">
                <a:latin typeface="Times"/>
                <a:cs typeface="Times"/>
              </a:rPr>
              <a:t>Assessment is key for sustainability, but consensus on what and how to measure it has not been reached. </a:t>
            </a:r>
            <a:endParaRPr lang="en-US" dirty="0" smtClean="0">
              <a:latin typeface="Times"/>
              <a:cs typeface="Times"/>
            </a:endParaRPr>
          </a:p>
          <a:p>
            <a:r>
              <a:rPr lang="en-US" dirty="0">
                <a:latin typeface="Times"/>
                <a:cs typeface="Times"/>
              </a:rPr>
              <a:t>Incorporate </a:t>
            </a:r>
            <a:r>
              <a:rPr lang="en-US" dirty="0" smtClean="0">
                <a:latin typeface="Times"/>
                <a:cs typeface="Times"/>
              </a:rPr>
              <a:t>training </a:t>
            </a:r>
            <a:r>
              <a:rPr lang="en-US" dirty="0">
                <a:latin typeface="Times"/>
                <a:cs typeface="Times"/>
              </a:rPr>
              <a:t>into programs for teachers and administrators </a:t>
            </a:r>
          </a:p>
        </p:txBody>
      </p:sp>
      <p:pic>
        <p:nvPicPr>
          <p:cNvPr id="4" name="Picture 3" descr="CHHCS color w-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01" y="6101534"/>
            <a:ext cx="2870300" cy="590786"/>
          </a:xfrm>
          <a:prstGeom prst="rect">
            <a:avLst/>
          </a:prstGeom>
        </p:spPr>
      </p:pic>
      <p:pic>
        <p:nvPicPr>
          <p:cNvPr id="5" name="Picture 4" descr="milken_institute_sph__Full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392" y="6165829"/>
            <a:ext cx="2065748" cy="501590"/>
          </a:xfrm>
          <a:prstGeom prst="rect">
            <a:avLst/>
          </a:prstGeom>
        </p:spPr>
      </p:pic>
    </p:spTree>
    <p:extLst>
      <p:ext uri="{BB962C8B-B14F-4D97-AF65-F5344CB8AC3E}">
        <p14:creationId xmlns:p14="http://schemas.microsoft.com/office/powerpoint/2010/main" val="146613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855"/>
            <a:ext cx="9144000" cy="792981"/>
          </a:xfrm>
        </p:spPr>
        <p:txBody>
          <a:bodyPr>
            <a:noAutofit/>
          </a:bodyPr>
          <a:lstStyle/>
          <a:p>
            <a:pPr algn="ctr"/>
            <a:r>
              <a:rPr lang="en-US" sz="3200" b="1" dirty="0">
                <a:latin typeface="Times"/>
                <a:cs typeface="Times"/>
              </a:rPr>
              <a:t>SCHOOL-COMMUNITY COALITIONS </a:t>
            </a:r>
            <a:r>
              <a:rPr lang="en-US" sz="3200" b="1" dirty="0" smtClean="0">
                <a:latin typeface="Times"/>
                <a:cs typeface="Times"/>
              </a:rPr>
              <a:t/>
            </a:r>
            <a:br>
              <a:rPr lang="en-US" sz="3200" b="1" dirty="0" smtClean="0">
                <a:latin typeface="Times"/>
                <a:cs typeface="Times"/>
              </a:rPr>
            </a:br>
            <a:r>
              <a:rPr lang="en-US" sz="3200" b="1" dirty="0" smtClean="0">
                <a:latin typeface="Times"/>
                <a:cs typeface="Times"/>
              </a:rPr>
              <a:t>IN ACTION</a:t>
            </a:r>
            <a:endParaRPr lang="en-US" sz="3200" b="1" dirty="0">
              <a:latin typeface="Times"/>
              <a:cs typeface="Times"/>
            </a:endParaRPr>
          </a:p>
        </p:txBody>
      </p:sp>
      <p:pic>
        <p:nvPicPr>
          <p:cNvPr id="4" name="Picture 3" descr="milken_institute_sph__Full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625" y="5499161"/>
            <a:ext cx="2065748" cy="501590"/>
          </a:xfrm>
          <a:prstGeom prst="rect">
            <a:avLst/>
          </a:prstGeom>
        </p:spPr>
      </p:pic>
      <p:pic>
        <p:nvPicPr>
          <p:cNvPr id="5" name="Picture 4" descr="CHHCS color w-tex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26959"/>
            <a:ext cx="2870300" cy="590786"/>
          </a:xfrm>
          <a:prstGeom prst="rect">
            <a:avLst/>
          </a:prstGeom>
        </p:spPr>
      </p:pic>
      <p:pic>
        <p:nvPicPr>
          <p:cNvPr id="12" name="Picture 11" descr="Screen Shot 2016-01-22 at 11.26.03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081" y="1467928"/>
            <a:ext cx="3402615" cy="1578840"/>
          </a:xfrm>
          <a:prstGeom prst="rect">
            <a:avLst/>
          </a:prstGeom>
        </p:spPr>
      </p:pic>
      <p:pic>
        <p:nvPicPr>
          <p:cNvPr id="13" name="Picture 12" descr="Screen Shot 2016-01-22 at 11.23.53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280" y="1312204"/>
            <a:ext cx="3312044" cy="2098067"/>
          </a:xfrm>
          <a:prstGeom prst="rect">
            <a:avLst/>
          </a:prstGeom>
        </p:spPr>
      </p:pic>
      <p:pic>
        <p:nvPicPr>
          <p:cNvPr id="14" name="Picture 13" descr="Screen Shot 2016-01-22 at 11.31.26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168" y="3799931"/>
            <a:ext cx="3725338" cy="1627030"/>
          </a:xfrm>
          <a:prstGeom prst="rect">
            <a:avLst/>
          </a:prstGeom>
        </p:spPr>
      </p:pic>
      <p:pic>
        <p:nvPicPr>
          <p:cNvPr id="3" name="Picture 2" descr="Screen Shot 2016-01-22 at 5.56.38 P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7618" y="3363778"/>
            <a:ext cx="2887606" cy="2135384"/>
          </a:xfrm>
          <a:prstGeom prst="rect">
            <a:avLst/>
          </a:prstGeom>
        </p:spPr>
      </p:pic>
    </p:spTree>
    <p:extLst>
      <p:ext uri="{BB962C8B-B14F-4D97-AF65-F5344CB8AC3E}">
        <p14:creationId xmlns:p14="http://schemas.microsoft.com/office/powerpoint/2010/main" val="1227614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0"/>
            <a:ext cx="91440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5" descr="C:\Users\cmerrill\Desktop\logo_2.jpg"/>
          <p:cNvPicPr>
            <a:picLocks noChangeAspect="1" noChangeArrowheads="1"/>
          </p:cNvPicPr>
          <p:nvPr/>
        </p:nvPicPr>
        <p:blipFill rotWithShape="1">
          <a:blip r:embed="rId3">
            <a:extLst>
              <a:ext uri="{28A0092B-C50C-407E-A947-70E740481C1C}">
                <a14:useLocalDpi xmlns:a14="http://schemas.microsoft.com/office/drawing/2010/main" val="0"/>
              </a:ext>
            </a:extLst>
          </a:blip>
          <a:srcRect r="24673"/>
          <a:stretch/>
        </p:blipFill>
        <p:spPr bwMode="auto">
          <a:xfrm>
            <a:off x="3647013" y="2399286"/>
            <a:ext cx="2030061" cy="1907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52400"/>
            <a:ext cx="4762500" cy="20383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40890" y="4665374"/>
            <a:ext cx="1676400" cy="1583026"/>
            <a:chOff x="152400" y="4665374"/>
            <a:chExt cx="1676400" cy="1583026"/>
          </a:xfrm>
        </p:grpSpPr>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665374"/>
              <a:ext cx="930333" cy="10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152400" y="5867400"/>
              <a:ext cx="1676400" cy="381000"/>
            </a:xfrm>
            <a:prstGeom prst="rect">
              <a:avLst/>
            </a:prstGeom>
            <a:noFill/>
          </p:spPr>
          <p:txBody>
            <a:bodyPr wrap="square" rtlCol="0">
              <a:spAutoFit/>
            </a:bodyPr>
            <a:lstStyle/>
            <a:p>
              <a:pPr algn="ctr"/>
              <a:r>
                <a:rPr lang="en-US" b="1" dirty="0" smtClean="0">
                  <a:solidFill>
                    <a:schemeClr val="tx1">
                      <a:lumMod val="65000"/>
                      <a:lumOff val="35000"/>
                    </a:schemeClr>
                  </a:solidFill>
                </a:rPr>
                <a:t>Mental Health</a:t>
              </a:r>
              <a:endParaRPr lang="en-US" b="1" dirty="0">
                <a:solidFill>
                  <a:schemeClr val="tx1">
                    <a:lumMod val="65000"/>
                    <a:lumOff val="35000"/>
                  </a:schemeClr>
                </a:solidFill>
              </a:endParaRPr>
            </a:p>
          </p:txBody>
        </p:sp>
      </p:grpSp>
      <p:grpSp>
        <p:nvGrpSpPr>
          <p:cNvPr id="2" name="Group 1"/>
          <p:cNvGrpSpPr/>
          <p:nvPr/>
        </p:nvGrpSpPr>
        <p:grpSpPr>
          <a:xfrm>
            <a:off x="2319359" y="4754810"/>
            <a:ext cx="1905350" cy="1481922"/>
            <a:chOff x="2438050" y="4754810"/>
            <a:chExt cx="1905350" cy="1481922"/>
          </a:xfrm>
        </p:grpSpPr>
        <p:pic>
          <p:nvPicPr>
            <p:cNvPr id="2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3875" y="4754810"/>
              <a:ext cx="913700" cy="96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2438050" y="5867400"/>
              <a:ext cx="1905350" cy="369332"/>
            </a:xfrm>
            <a:prstGeom prst="rect">
              <a:avLst/>
            </a:prstGeom>
            <a:noFill/>
          </p:spPr>
          <p:txBody>
            <a:bodyPr wrap="square" rtlCol="0">
              <a:spAutoFit/>
            </a:bodyPr>
            <a:lstStyle/>
            <a:p>
              <a:pPr algn="ctr"/>
              <a:r>
                <a:rPr lang="en-US" b="1" dirty="0" smtClean="0">
                  <a:solidFill>
                    <a:schemeClr val="tx1">
                      <a:lumMod val="65000"/>
                      <a:lumOff val="35000"/>
                    </a:schemeClr>
                  </a:solidFill>
                </a:rPr>
                <a:t>Place Based Care</a:t>
              </a:r>
              <a:endParaRPr lang="en-US" b="1" dirty="0">
                <a:solidFill>
                  <a:schemeClr val="tx1">
                    <a:lumMod val="65000"/>
                    <a:lumOff val="35000"/>
                  </a:schemeClr>
                </a:solidFill>
              </a:endParaRPr>
            </a:p>
          </p:txBody>
        </p:sp>
      </p:grpSp>
      <p:grpSp>
        <p:nvGrpSpPr>
          <p:cNvPr id="5" name="Group 4"/>
          <p:cNvGrpSpPr/>
          <p:nvPr/>
        </p:nvGrpSpPr>
        <p:grpSpPr>
          <a:xfrm>
            <a:off x="4662043" y="4754810"/>
            <a:ext cx="1905350" cy="1493590"/>
            <a:chOff x="4724400" y="4754810"/>
            <a:chExt cx="1905350" cy="1493590"/>
          </a:xfrm>
        </p:grpSpPr>
        <p:pic>
          <p:nvPicPr>
            <p:cNvPr id="2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329" y="4754810"/>
              <a:ext cx="1057492" cy="105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4724400" y="5879068"/>
              <a:ext cx="1905350" cy="369332"/>
            </a:xfrm>
            <a:prstGeom prst="rect">
              <a:avLst/>
            </a:prstGeom>
            <a:noFill/>
          </p:spPr>
          <p:txBody>
            <a:bodyPr wrap="square" rtlCol="0">
              <a:spAutoFit/>
            </a:bodyPr>
            <a:lstStyle/>
            <a:p>
              <a:pPr algn="ctr"/>
              <a:r>
                <a:rPr lang="en-US" b="1" dirty="0" smtClean="0">
                  <a:solidFill>
                    <a:schemeClr val="tx1">
                      <a:lumMod val="65000"/>
                      <a:lumOff val="35000"/>
                    </a:schemeClr>
                  </a:solidFill>
                </a:rPr>
                <a:t>Care Coordination</a:t>
              </a:r>
              <a:endParaRPr lang="en-US" b="1" dirty="0">
                <a:solidFill>
                  <a:schemeClr val="tx1">
                    <a:lumMod val="65000"/>
                    <a:lumOff val="35000"/>
                  </a:schemeClr>
                </a:solidFill>
              </a:endParaRPr>
            </a:p>
          </p:txBody>
        </p:sp>
      </p:grpSp>
      <p:grpSp>
        <p:nvGrpSpPr>
          <p:cNvPr id="6" name="Group 5"/>
          <p:cNvGrpSpPr/>
          <p:nvPr/>
        </p:nvGrpSpPr>
        <p:grpSpPr>
          <a:xfrm>
            <a:off x="6955094" y="4754810"/>
            <a:ext cx="1905350" cy="1507094"/>
            <a:chOff x="7100975" y="4754810"/>
            <a:chExt cx="1905350" cy="1507094"/>
          </a:xfrm>
        </p:grpSpPr>
        <p:pic>
          <p:nvPicPr>
            <p:cNvPr id="2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4754810"/>
              <a:ext cx="1172100" cy="102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7100975" y="5892572"/>
              <a:ext cx="1905350" cy="369332"/>
            </a:xfrm>
            <a:prstGeom prst="rect">
              <a:avLst/>
            </a:prstGeom>
            <a:noFill/>
          </p:spPr>
          <p:txBody>
            <a:bodyPr wrap="square" rtlCol="0">
              <a:spAutoFit/>
            </a:bodyPr>
            <a:lstStyle/>
            <a:p>
              <a:pPr algn="ctr"/>
              <a:r>
                <a:rPr lang="en-US" b="1" dirty="0" smtClean="0">
                  <a:solidFill>
                    <a:schemeClr val="tx1">
                      <a:lumMod val="65000"/>
                      <a:lumOff val="35000"/>
                    </a:schemeClr>
                  </a:solidFill>
                </a:rPr>
                <a:t>Health Literacy</a:t>
              </a:r>
              <a:endParaRPr lang="en-US" b="1" dirty="0">
                <a:solidFill>
                  <a:schemeClr val="tx1">
                    <a:lumMod val="65000"/>
                    <a:lumOff val="35000"/>
                  </a:schemeClr>
                </a:solidFill>
              </a:endParaRPr>
            </a:p>
          </p:txBody>
        </p:sp>
      </p:grpSp>
      <p:sp>
        <p:nvSpPr>
          <p:cNvPr id="8" name="Rectangle 7"/>
          <p:cNvSpPr/>
          <p:nvPr/>
        </p:nvSpPr>
        <p:spPr>
          <a:xfrm>
            <a:off x="48168" y="6519445"/>
            <a:ext cx="10391232" cy="292388"/>
          </a:xfrm>
          <a:prstGeom prst="rect">
            <a:avLst/>
          </a:prstGeom>
        </p:spPr>
        <p:txBody>
          <a:bodyPr wrap="square">
            <a:spAutoFit/>
          </a:bodyPr>
          <a:lstStyle/>
          <a:p>
            <a:pPr lvl="0"/>
            <a:r>
              <a:rPr lang="en-US" sz="1300" b="1" u="sng" dirty="0" smtClean="0">
                <a:solidFill>
                  <a:schemeClr val="tx1">
                    <a:lumMod val="50000"/>
                    <a:lumOff val="50000"/>
                  </a:schemeClr>
                </a:solidFill>
              </a:rPr>
              <a:t>Community Health Needs Assessment: http</a:t>
            </a:r>
            <a:r>
              <a:rPr lang="en-US" sz="1300" b="1" u="sng" dirty="0">
                <a:solidFill>
                  <a:schemeClr val="tx1">
                    <a:lumMod val="50000"/>
                    <a:lumOff val="50000"/>
                  </a:schemeClr>
                </a:solidFill>
              </a:rPr>
              <a:t>://</a:t>
            </a:r>
            <a:r>
              <a:rPr lang="en-US" sz="1300" b="1" u="sng" dirty="0" smtClean="0">
                <a:solidFill>
                  <a:schemeClr val="tx1">
                    <a:lumMod val="50000"/>
                    <a:lumOff val="50000"/>
                  </a:schemeClr>
                </a:solidFill>
              </a:rPr>
              <a:t>assets.thehcn.net/content/sites/washingtondc/2016_DC_CHNA_062416_FINAL.pdf </a:t>
            </a:r>
            <a:endParaRPr lang="en-US" sz="1300" b="1" u="sng" dirty="0">
              <a:solidFill>
                <a:schemeClr val="tx1">
                  <a:lumMod val="50000"/>
                  <a:lumOff val="50000"/>
                </a:schemeClr>
              </a:solidFill>
            </a:endParaRPr>
          </a:p>
        </p:txBody>
      </p:sp>
    </p:spTree>
    <p:extLst>
      <p:ext uri="{BB962C8B-B14F-4D97-AF65-F5344CB8AC3E}">
        <p14:creationId xmlns:p14="http://schemas.microsoft.com/office/powerpoint/2010/main" val="224377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HCS color w-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13" y="5250421"/>
            <a:ext cx="2870300" cy="590786"/>
          </a:xfrm>
          <a:prstGeom prst="rect">
            <a:avLst/>
          </a:prstGeom>
        </p:spPr>
      </p:pic>
      <p:pic>
        <p:nvPicPr>
          <p:cNvPr id="9" name="Picture 8" descr="milken_institute_sph__Full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1740" y="5340906"/>
            <a:ext cx="2065748" cy="501590"/>
          </a:xfrm>
          <a:prstGeom prst="rect">
            <a:avLst/>
          </a:prstGeom>
        </p:spPr>
      </p:pic>
      <p:sp>
        <p:nvSpPr>
          <p:cNvPr id="2" name="Rectangle 1"/>
          <p:cNvSpPr/>
          <p:nvPr/>
        </p:nvSpPr>
        <p:spPr>
          <a:xfrm>
            <a:off x="441822" y="535195"/>
            <a:ext cx="8589818" cy="985475"/>
          </a:xfrm>
          <a:prstGeom prst="rect">
            <a:avLst/>
          </a:prstGeom>
        </p:spPr>
        <p:txBody>
          <a:bodyPr wrap="square" lIns="61544" tIns="30772" rIns="61544" bIns="30772">
            <a:spAutoFit/>
          </a:bodyPr>
          <a:lstStyle/>
          <a:p>
            <a:r>
              <a:rPr lang="en-US" sz="3000" b="1" dirty="0">
                <a:solidFill>
                  <a:prstClr val="black"/>
                </a:solidFill>
                <a:latin typeface="Times"/>
                <a:cs typeface="Times"/>
              </a:rPr>
              <a:t>Collaboration</a:t>
            </a:r>
            <a:r>
              <a:rPr lang="en-US" sz="3000" dirty="0">
                <a:solidFill>
                  <a:prstClr val="black"/>
                </a:solidFill>
                <a:latin typeface="Times"/>
                <a:cs typeface="Times"/>
              </a:rPr>
              <a:t> has been defined as </a:t>
            </a:r>
            <a:r>
              <a:rPr lang="en-US" sz="3000" dirty="0" smtClean="0">
                <a:solidFill>
                  <a:prstClr val="black"/>
                </a:solidFill>
                <a:latin typeface="Times"/>
                <a:cs typeface="Times"/>
              </a:rPr>
              <a:t>“an </a:t>
            </a:r>
            <a:r>
              <a:rPr lang="en-US" sz="3000" b="1" dirty="0">
                <a:solidFill>
                  <a:prstClr val="black"/>
                </a:solidFill>
                <a:latin typeface="Times"/>
                <a:cs typeface="Times"/>
              </a:rPr>
              <a:t>unnatural act</a:t>
            </a:r>
            <a:r>
              <a:rPr lang="en-US" sz="3000" dirty="0">
                <a:solidFill>
                  <a:prstClr val="black"/>
                </a:solidFill>
                <a:latin typeface="Times"/>
                <a:cs typeface="Times"/>
              </a:rPr>
              <a:t>, performed by non-consenting adults".</a:t>
            </a:r>
          </a:p>
        </p:txBody>
      </p:sp>
      <p:pic>
        <p:nvPicPr>
          <p:cNvPr id="3" name="Picture 2" descr="Screen Shot 2017-08-17 at 3.17.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09" y="1966632"/>
            <a:ext cx="6188364" cy="3294530"/>
          </a:xfrm>
          <a:prstGeom prst="rect">
            <a:avLst/>
          </a:prstGeom>
        </p:spPr>
      </p:pic>
    </p:spTree>
    <p:extLst>
      <p:ext uri="{BB962C8B-B14F-4D97-AF65-F5344CB8AC3E}">
        <p14:creationId xmlns:p14="http://schemas.microsoft.com/office/powerpoint/2010/main" val="1312438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 y="149227"/>
            <a:ext cx="8839200" cy="765174"/>
          </a:xfrm>
        </p:spPr>
        <p:txBody>
          <a:bodyPr>
            <a:normAutofit/>
          </a:bodyPr>
          <a:lstStyle/>
          <a:p>
            <a:pPr>
              <a:defRPr/>
            </a:pPr>
            <a:r>
              <a:rPr lang="en-US" sz="3200" b="1" dirty="0" smtClean="0">
                <a:latin typeface="Times"/>
                <a:cs typeface="Times"/>
              </a:rPr>
              <a:t>Maintaining Strong Cross-Sector Collaboration</a:t>
            </a:r>
            <a:endParaRPr lang="en-US" sz="3200" dirty="0">
              <a:latin typeface="Times"/>
              <a:cs typeface="Times"/>
            </a:endParaRPr>
          </a:p>
        </p:txBody>
      </p:sp>
      <p:sp>
        <p:nvSpPr>
          <p:cNvPr id="14338" name="Content Placeholder 1"/>
          <p:cNvSpPr>
            <a:spLocks noGrp="1"/>
          </p:cNvSpPr>
          <p:nvPr>
            <p:ph idx="1"/>
          </p:nvPr>
        </p:nvSpPr>
        <p:spPr>
          <a:xfrm>
            <a:off x="266700" y="1104900"/>
            <a:ext cx="8699500" cy="5110163"/>
          </a:xfrm>
        </p:spPr>
        <p:txBody>
          <a:bodyPr>
            <a:normAutofit fontScale="92500" lnSpcReduction="10000"/>
          </a:bodyPr>
          <a:lstStyle/>
          <a:p>
            <a:r>
              <a:rPr lang="en-US" dirty="0" smtClean="0">
                <a:latin typeface="Times"/>
                <a:cs typeface="Times"/>
              </a:rPr>
              <a:t>Involve partners (including parents) from the beginning of the initiative</a:t>
            </a:r>
            <a:endParaRPr lang="en-US" dirty="0">
              <a:latin typeface="Times"/>
              <a:cs typeface="Times"/>
            </a:endParaRPr>
          </a:p>
          <a:p>
            <a:r>
              <a:rPr lang="en-US" dirty="0">
                <a:latin typeface="Times"/>
                <a:cs typeface="Times"/>
              </a:rPr>
              <a:t>Unifying concept is positive/strengths-based and inclusive of diverse views</a:t>
            </a:r>
          </a:p>
          <a:p>
            <a:r>
              <a:rPr lang="en-US" dirty="0" smtClean="0">
                <a:latin typeface="Times"/>
                <a:cs typeface="Times"/>
              </a:rPr>
              <a:t>Focus </a:t>
            </a:r>
            <a:r>
              <a:rPr lang="en-US" dirty="0">
                <a:latin typeface="Times"/>
                <a:cs typeface="Times"/>
              </a:rPr>
              <a:t>not on programs but on supporting a </a:t>
            </a:r>
            <a:r>
              <a:rPr lang="en-US" b="1" dirty="0">
                <a:latin typeface="Times"/>
                <a:cs typeface="Times"/>
              </a:rPr>
              <a:t>process </a:t>
            </a:r>
            <a:r>
              <a:rPr lang="en-US" dirty="0">
                <a:latin typeface="Times"/>
                <a:cs typeface="Times"/>
              </a:rPr>
              <a:t>for systemic </a:t>
            </a:r>
            <a:r>
              <a:rPr lang="en-US" dirty="0" smtClean="0">
                <a:latin typeface="Times"/>
                <a:cs typeface="Times"/>
              </a:rPr>
              <a:t>change- with state leaders facilitating but NOT leading</a:t>
            </a:r>
            <a:endParaRPr lang="en-US" dirty="0">
              <a:latin typeface="Times"/>
              <a:cs typeface="Times"/>
            </a:endParaRPr>
          </a:p>
          <a:p>
            <a:r>
              <a:rPr lang="en-US" dirty="0">
                <a:latin typeface="Times"/>
                <a:cs typeface="Times"/>
              </a:rPr>
              <a:t>Need to have patience and be able to tolerate fits and starts along the way </a:t>
            </a:r>
          </a:p>
          <a:p>
            <a:r>
              <a:rPr lang="en-US" dirty="0" smtClean="0">
                <a:latin typeface="Times"/>
                <a:cs typeface="Times"/>
              </a:rPr>
              <a:t>Coalition </a:t>
            </a:r>
            <a:r>
              <a:rPr lang="en-US" dirty="0">
                <a:latin typeface="Times"/>
                <a:cs typeface="Times"/>
              </a:rPr>
              <a:t>leadership seen as neutral yet able to provide </a:t>
            </a:r>
            <a:r>
              <a:rPr lang="ja-JP" altLang="en-US" dirty="0">
                <a:latin typeface="Times"/>
                <a:cs typeface="Times"/>
              </a:rPr>
              <a:t>“</a:t>
            </a:r>
            <a:r>
              <a:rPr lang="en-US" dirty="0">
                <a:latin typeface="Times"/>
                <a:cs typeface="Times"/>
              </a:rPr>
              <a:t>backbone</a:t>
            </a:r>
            <a:r>
              <a:rPr lang="ja-JP" altLang="en-US" dirty="0" smtClean="0">
                <a:latin typeface="Times"/>
                <a:cs typeface="Times"/>
              </a:rPr>
              <a:t>”</a:t>
            </a:r>
            <a:endParaRPr lang="en-US" altLang="ja-JP" dirty="0" smtClean="0">
              <a:latin typeface="Times"/>
              <a:cs typeface="Times"/>
            </a:endParaRPr>
          </a:p>
          <a:p>
            <a:r>
              <a:rPr lang="en-US" dirty="0" smtClean="0">
                <a:latin typeface="Times"/>
                <a:cs typeface="Times"/>
              </a:rPr>
              <a:t>While </a:t>
            </a:r>
            <a:r>
              <a:rPr lang="en-US" dirty="0">
                <a:latin typeface="Times"/>
                <a:cs typeface="Times"/>
              </a:rPr>
              <a:t>funding important, not </a:t>
            </a:r>
            <a:r>
              <a:rPr lang="en-US" dirty="0" smtClean="0">
                <a:latin typeface="Times"/>
                <a:cs typeface="Times"/>
              </a:rPr>
              <a:t>sufficient </a:t>
            </a:r>
            <a:r>
              <a:rPr lang="en-US" dirty="0">
                <a:latin typeface="Times"/>
                <a:cs typeface="Times"/>
              </a:rPr>
              <a:t>ingredient for </a:t>
            </a:r>
            <a:r>
              <a:rPr lang="en-US" dirty="0" smtClean="0">
                <a:latin typeface="Times"/>
                <a:cs typeface="Times"/>
              </a:rPr>
              <a:t>success</a:t>
            </a:r>
            <a:endParaRPr lang="en-US" dirty="0">
              <a:latin typeface="Times"/>
              <a:cs typeface="Times"/>
            </a:endParaRPr>
          </a:p>
          <a:p>
            <a:r>
              <a:rPr lang="en-US" dirty="0" smtClean="0">
                <a:latin typeface="Times"/>
                <a:cs typeface="Times"/>
              </a:rPr>
              <a:t>Need access to data and data-sharing agreements</a:t>
            </a:r>
            <a:endParaRPr lang="en-US" dirty="0">
              <a:latin typeface="Times"/>
              <a:cs typeface="Times"/>
            </a:endParaRPr>
          </a:p>
        </p:txBody>
      </p:sp>
      <p:pic>
        <p:nvPicPr>
          <p:cNvPr id="4" name="Picture 3" descr="CHHCS color w-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01" y="6101534"/>
            <a:ext cx="2870300" cy="590786"/>
          </a:xfrm>
          <a:prstGeom prst="rect">
            <a:avLst/>
          </a:prstGeom>
        </p:spPr>
      </p:pic>
      <p:pic>
        <p:nvPicPr>
          <p:cNvPr id="5" name="Picture 4" descr="milken_institute_sph__Full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3392" y="6165829"/>
            <a:ext cx="2065748" cy="501590"/>
          </a:xfrm>
          <a:prstGeom prst="rect">
            <a:avLst/>
          </a:prstGeom>
        </p:spPr>
      </p:pic>
    </p:spTree>
    <p:extLst>
      <p:ext uri="{BB962C8B-B14F-4D97-AF65-F5344CB8AC3E}">
        <p14:creationId xmlns:p14="http://schemas.microsoft.com/office/powerpoint/2010/main" val="1662715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HCS color w-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12" y="5857562"/>
            <a:ext cx="2870300" cy="787714"/>
          </a:xfrm>
          <a:prstGeom prst="rect">
            <a:avLst/>
          </a:prstGeom>
        </p:spPr>
      </p:pic>
      <p:pic>
        <p:nvPicPr>
          <p:cNvPr id="9" name="Picture 8" descr="milken_institute_sph__Full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1740" y="5978208"/>
            <a:ext cx="2065748" cy="668786"/>
          </a:xfrm>
          <a:prstGeom prst="rect">
            <a:avLst/>
          </a:prstGeom>
        </p:spPr>
      </p:pic>
      <p:pic>
        <p:nvPicPr>
          <p:cNvPr id="7" name="Picture 6" descr="Screen Shot 2017-08-16 at 11.35.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849471"/>
          </a:xfrm>
          <a:prstGeom prst="rect">
            <a:avLst/>
          </a:prstGeom>
        </p:spPr>
      </p:pic>
    </p:spTree>
    <p:extLst>
      <p:ext uri="{BB962C8B-B14F-4D97-AF65-F5344CB8AC3E}">
        <p14:creationId xmlns:p14="http://schemas.microsoft.com/office/powerpoint/2010/main" val="375483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30" y="274638"/>
            <a:ext cx="8366070" cy="828543"/>
          </a:xfrm>
        </p:spPr>
        <p:txBody>
          <a:bodyPr>
            <a:noAutofit/>
          </a:bodyPr>
          <a:lstStyle/>
          <a:p>
            <a:r>
              <a:rPr lang="en-US" sz="3600" b="1" dirty="0" smtClean="0">
                <a:latin typeface="Times"/>
                <a:cs typeface="Times"/>
              </a:rPr>
              <a:t>AIMS OF ROUNDTABLE DISCUSSION</a:t>
            </a:r>
            <a:endParaRPr lang="en-US" sz="3600" b="1" dirty="0">
              <a:latin typeface="Times"/>
              <a:cs typeface="Times"/>
            </a:endParaRPr>
          </a:p>
        </p:txBody>
      </p:sp>
      <p:sp>
        <p:nvSpPr>
          <p:cNvPr id="3" name="Content Placeholder 2"/>
          <p:cNvSpPr>
            <a:spLocks noGrp="1"/>
          </p:cNvSpPr>
          <p:nvPr>
            <p:ph idx="1"/>
          </p:nvPr>
        </p:nvSpPr>
        <p:spPr>
          <a:xfrm>
            <a:off x="457200" y="1305163"/>
            <a:ext cx="8229600" cy="4673044"/>
          </a:xfrm>
        </p:spPr>
        <p:txBody>
          <a:bodyPr>
            <a:normAutofit/>
          </a:bodyPr>
          <a:lstStyle/>
          <a:p>
            <a:r>
              <a:rPr lang="en-US" dirty="0" smtClean="0">
                <a:latin typeface="Times"/>
                <a:cs typeface="Times"/>
              </a:rPr>
              <a:t>Effectively </a:t>
            </a:r>
            <a:r>
              <a:rPr lang="en-US" dirty="0" smtClean="0">
                <a:solidFill>
                  <a:srgbClr val="FF0000"/>
                </a:solidFill>
                <a:latin typeface="Times"/>
                <a:cs typeface="Times"/>
              </a:rPr>
              <a:t>communicate</a:t>
            </a:r>
            <a:r>
              <a:rPr lang="en-US" dirty="0" smtClean="0">
                <a:latin typeface="Times"/>
                <a:cs typeface="Times"/>
              </a:rPr>
              <a:t> </a:t>
            </a:r>
            <a:r>
              <a:rPr lang="en-US" dirty="0">
                <a:latin typeface="Times"/>
                <a:cs typeface="Times"/>
              </a:rPr>
              <a:t>the </a:t>
            </a:r>
            <a:r>
              <a:rPr lang="en-US" dirty="0" smtClean="0">
                <a:latin typeface="Times"/>
                <a:cs typeface="Times"/>
              </a:rPr>
              <a:t>value of </a:t>
            </a:r>
            <a:r>
              <a:rPr lang="en-US" dirty="0">
                <a:latin typeface="Times"/>
                <a:cs typeface="Times"/>
              </a:rPr>
              <a:t>strong school-community </a:t>
            </a:r>
            <a:r>
              <a:rPr lang="en-US" dirty="0" smtClean="0">
                <a:latin typeface="Times"/>
                <a:cs typeface="Times"/>
              </a:rPr>
              <a:t>partnerships to achieving positive student outcomes</a:t>
            </a:r>
            <a:endParaRPr lang="en-US" dirty="0">
              <a:latin typeface="Times"/>
              <a:cs typeface="Times"/>
            </a:endParaRPr>
          </a:p>
          <a:p>
            <a:r>
              <a:rPr lang="en-US" dirty="0">
                <a:latin typeface="Times"/>
                <a:cs typeface="Times"/>
              </a:rPr>
              <a:t>Determine the key strategies and methods for </a:t>
            </a:r>
            <a:r>
              <a:rPr lang="en-US" dirty="0" smtClean="0">
                <a:solidFill>
                  <a:srgbClr val="FF0000"/>
                </a:solidFill>
                <a:latin typeface="Times"/>
                <a:cs typeface="Times"/>
              </a:rPr>
              <a:t>sharing</a:t>
            </a:r>
            <a:r>
              <a:rPr lang="en-US" dirty="0" smtClean="0">
                <a:latin typeface="Times"/>
                <a:cs typeface="Times"/>
              </a:rPr>
              <a:t> about the benefits of collaborative </a:t>
            </a:r>
            <a:r>
              <a:rPr lang="en-US" dirty="0">
                <a:latin typeface="Times"/>
                <a:cs typeface="Times"/>
              </a:rPr>
              <a:t>partnerships to education leaders</a:t>
            </a:r>
          </a:p>
          <a:p>
            <a:r>
              <a:rPr lang="en-US" dirty="0">
                <a:latin typeface="Times"/>
                <a:cs typeface="Times"/>
              </a:rPr>
              <a:t>Recognize the concepts that facilitate or hinder </a:t>
            </a:r>
            <a:r>
              <a:rPr lang="en-US" dirty="0">
                <a:solidFill>
                  <a:srgbClr val="FF0000"/>
                </a:solidFill>
                <a:latin typeface="Times"/>
                <a:cs typeface="Times"/>
              </a:rPr>
              <a:t>participation</a:t>
            </a:r>
            <a:r>
              <a:rPr lang="en-US" dirty="0">
                <a:latin typeface="Times"/>
                <a:cs typeface="Times"/>
              </a:rPr>
              <a:t> from education stakeholders in broader community </a:t>
            </a:r>
            <a:r>
              <a:rPr lang="en-US" dirty="0" smtClean="0">
                <a:latin typeface="Times"/>
                <a:cs typeface="Times"/>
              </a:rPr>
              <a:t>initiatives</a:t>
            </a:r>
            <a:endParaRPr lang="en-US" dirty="0">
              <a:latin typeface="Times"/>
              <a:cs typeface="Times"/>
            </a:endParaRPr>
          </a:p>
        </p:txBody>
      </p:sp>
      <p:pic>
        <p:nvPicPr>
          <p:cNvPr id="5" name="Picture 4" descr="CHHCS color w-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48" y="5953058"/>
            <a:ext cx="2870300" cy="787714"/>
          </a:xfrm>
          <a:prstGeom prst="rect">
            <a:avLst/>
          </a:prstGeom>
        </p:spPr>
      </p:pic>
      <p:pic>
        <p:nvPicPr>
          <p:cNvPr id="6" name="Picture 5" descr="milken_institute_sph__Full 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1739" y="5978207"/>
            <a:ext cx="2065748" cy="668786"/>
          </a:xfrm>
          <a:prstGeom prst="rect">
            <a:avLst/>
          </a:prstGeom>
        </p:spPr>
      </p:pic>
    </p:spTree>
    <p:extLst>
      <p:ext uri="{BB962C8B-B14F-4D97-AF65-F5344CB8AC3E}">
        <p14:creationId xmlns:p14="http://schemas.microsoft.com/office/powerpoint/2010/main" val="804427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8839200" cy="1325563"/>
          </a:xfrm>
        </p:spPr>
        <p:txBody>
          <a:bodyPr>
            <a:normAutofit/>
          </a:bodyPr>
          <a:lstStyle/>
          <a:p>
            <a:pPr algn="ctr"/>
            <a:r>
              <a:rPr lang="en-US" sz="4000" b="1" dirty="0" smtClean="0">
                <a:latin typeface="Times"/>
                <a:cs typeface="Times"/>
              </a:rPr>
              <a:t>Framing the Message to </a:t>
            </a:r>
            <a:br>
              <a:rPr lang="en-US" sz="4000" b="1" dirty="0" smtClean="0">
                <a:latin typeface="Times"/>
                <a:cs typeface="Times"/>
              </a:rPr>
            </a:br>
            <a:r>
              <a:rPr lang="en-US" sz="4000" b="1" dirty="0" smtClean="0">
                <a:latin typeface="Times"/>
                <a:cs typeface="Times"/>
              </a:rPr>
              <a:t>Education Leaders</a:t>
            </a:r>
            <a:endParaRPr lang="en-US" sz="4000" b="1" dirty="0">
              <a:latin typeface="Times"/>
              <a:cs typeface="Times"/>
            </a:endParaRPr>
          </a:p>
        </p:txBody>
      </p:sp>
      <p:sp>
        <p:nvSpPr>
          <p:cNvPr id="3" name="Content Placeholder 2"/>
          <p:cNvSpPr>
            <a:spLocks noGrp="1"/>
          </p:cNvSpPr>
          <p:nvPr>
            <p:ph idx="1"/>
          </p:nvPr>
        </p:nvSpPr>
        <p:spPr>
          <a:xfrm>
            <a:off x="241300" y="1511300"/>
            <a:ext cx="8445500" cy="4995586"/>
          </a:xfrm>
        </p:spPr>
        <p:txBody>
          <a:bodyPr>
            <a:normAutofit/>
          </a:bodyPr>
          <a:lstStyle/>
          <a:p>
            <a:r>
              <a:rPr lang="en-US" sz="2800" dirty="0" smtClean="0">
                <a:latin typeface="Times New Roman"/>
                <a:cs typeface="Times New Roman"/>
              </a:rPr>
              <a:t>Start with link between health and learning</a:t>
            </a:r>
          </a:p>
          <a:p>
            <a:pPr lvl="1"/>
            <a:r>
              <a:rPr lang="en-US" dirty="0" smtClean="0">
                <a:latin typeface="Times New Roman"/>
                <a:cs typeface="Times New Roman"/>
              </a:rPr>
              <a:t>Anecdotal information with authentic voice paired with data</a:t>
            </a:r>
          </a:p>
          <a:p>
            <a:pPr lvl="1"/>
            <a:r>
              <a:rPr lang="en-US" dirty="0" smtClean="0">
                <a:latin typeface="Times New Roman"/>
                <a:cs typeface="Times New Roman"/>
              </a:rPr>
              <a:t>Elucidate impact of social and environmental conditions</a:t>
            </a:r>
          </a:p>
          <a:p>
            <a:pPr lvl="1"/>
            <a:r>
              <a:rPr lang="en-US" dirty="0" smtClean="0">
                <a:latin typeface="Times New Roman"/>
                <a:cs typeface="Times New Roman"/>
              </a:rPr>
              <a:t>Explain how health activities will help meet education aims</a:t>
            </a:r>
          </a:p>
          <a:p>
            <a:r>
              <a:rPr lang="en-US" dirty="0" smtClean="0">
                <a:latin typeface="Times New Roman"/>
                <a:cs typeface="Times New Roman"/>
              </a:rPr>
              <a:t>Address health </a:t>
            </a:r>
            <a:r>
              <a:rPr lang="en-US" dirty="0">
                <a:latin typeface="Times New Roman"/>
                <a:cs typeface="Times New Roman"/>
              </a:rPr>
              <a:t>and risk factors </a:t>
            </a:r>
            <a:r>
              <a:rPr lang="en-US" dirty="0" smtClean="0">
                <a:latin typeface="Times New Roman"/>
                <a:cs typeface="Times New Roman"/>
              </a:rPr>
              <a:t>as a </a:t>
            </a:r>
            <a:r>
              <a:rPr lang="en-US" dirty="0">
                <a:latin typeface="Times New Roman"/>
                <a:cs typeface="Times New Roman"/>
              </a:rPr>
              <a:t>community issue, not just a school </a:t>
            </a:r>
            <a:r>
              <a:rPr lang="en-US" dirty="0" smtClean="0">
                <a:latin typeface="Times New Roman"/>
                <a:cs typeface="Times New Roman"/>
              </a:rPr>
              <a:t>issue. </a:t>
            </a:r>
            <a:r>
              <a:rPr lang="en-US" sz="2800" dirty="0" smtClean="0">
                <a:latin typeface="Times New Roman"/>
                <a:cs typeface="Times New Roman"/>
              </a:rPr>
              <a:t>Schools cannot do it alone</a:t>
            </a:r>
          </a:p>
          <a:p>
            <a:r>
              <a:rPr lang="en-US" sz="2800" dirty="0" smtClean="0">
                <a:latin typeface="Times New Roman"/>
                <a:cs typeface="Times New Roman"/>
              </a:rPr>
              <a:t>Impart strategies and do not just describe the challenges</a:t>
            </a:r>
          </a:p>
          <a:p>
            <a:pPr lvl="1"/>
            <a:r>
              <a:rPr lang="en-US" dirty="0" smtClean="0">
                <a:latin typeface="Times New Roman"/>
                <a:cs typeface="Times New Roman"/>
              </a:rPr>
              <a:t>Describe what educators can DO</a:t>
            </a:r>
          </a:p>
          <a:p>
            <a:pPr lvl="1"/>
            <a:r>
              <a:rPr lang="en-US" dirty="0" smtClean="0">
                <a:latin typeface="Times New Roman"/>
                <a:cs typeface="Times New Roman"/>
              </a:rPr>
              <a:t>Risk factors and learning barriers are not “problems” but circumstances</a:t>
            </a:r>
          </a:p>
          <a:p>
            <a:endParaRPr lang="en-US" dirty="0"/>
          </a:p>
        </p:txBody>
      </p:sp>
      <p:pic>
        <p:nvPicPr>
          <p:cNvPr id="4" name="Shape 98" descr="CHHCS color w-text.jpg"/>
          <p:cNvPicPr preferRelativeResize="0"/>
          <p:nvPr/>
        </p:nvPicPr>
        <p:blipFill rotWithShape="1">
          <a:blip r:embed="rId3">
            <a:alphaModFix/>
          </a:blip>
          <a:srcRect/>
          <a:stretch/>
        </p:blipFill>
        <p:spPr>
          <a:xfrm>
            <a:off x="286513" y="5978207"/>
            <a:ext cx="2869487" cy="787314"/>
          </a:xfrm>
          <a:prstGeom prst="rect">
            <a:avLst/>
          </a:prstGeom>
          <a:noFill/>
          <a:ln>
            <a:noFill/>
          </a:ln>
        </p:spPr>
      </p:pic>
      <p:pic>
        <p:nvPicPr>
          <p:cNvPr id="5" name="Shape 131" descr="milken_institute_sph__Full Color.jpg"/>
          <p:cNvPicPr preferRelativeResize="0"/>
          <p:nvPr/>
        </p:nvPicPr>
        <p:blipFill rotWithShape="1">
          <a:blip r:embed="rId4">
            <a:alphaModFix/>
          </a:blip>
          <a:srcRect/>
          <a:stretch/>
        </p:blipFill>
        <p:spPr>
          <a:xfrm>
            <a:off x="6791739" y="6113844"/>
            <a:ext cx="2065748" cy="668323"/>
          </a:xfrm>
          <a:prstGeom prst="rect">
            <a:avLst/>
          </a:prstGeom>
          <a:noFill/>
          <a:ln>
            <a:noFill/>
          </a:ln>
        </p:spPr>
      </p:pic>
    </p:spTree>
    <p:extLst>
      <p:ext uri="{BB962C8B-B14F-4D97-AF65-F5344CB8AC3E}">
        <p14:creationId xmlns:p14="http://schemas.microsoft.com/office/powerpoint/2010/main" val="507806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2" y="5857562"/>
            <a:ext cx="2870300" cy="787714"/>
          </a:xfrm>
          <a:prstGeom prst="rect">
            <a:avLst/>
          </a:prstGeom>
        </p:spPr>
      </p:pic>
      <p:pic>
        <p:nvPicPr>
          <p:cNvPr id="6" name="Picture 5"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39" y="5978207"/>
            <a:ext cx="2065748" cy="668786"/>
          </a:xfrm>
          <a:prstGeom prst="rect">
            <a:avLst/>
          </a:prstGeom>
        </p:spPr>
      </p:pic>
      <p:pic>
        <p:nvPicPr>
          <p:cNvPr id="2" name="Picture 1" descr="Screen Shot 2017-03-17 at 10.0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4" y="92609"/>
            <a:ext cx="9142626" cy="5764953"/>
          </a:xfrm>
          <a:prstGeom prst="rect">
            <a:avLst/>
          </a:prstGeom>
        </p:spPr>
      </p:pic>
    </p:spTree>
    <p:extLst>
      <p:ext uri="{BB962C8B-B14F-4D97-AF65-F5344CB8AC3E}">
        <p14:creationId xmlns:p14="http://schemas.microsoft.com/office/powerpoint/2010/main" val="30020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l Slide Photo.png"/>
          <p:cNvPicPr>
            <a:picLocks noChangeAspect="1"/>
          </p:cNvPicPr>
          <p:nvPr/>
        </p:nvPicPr>
        <p:blipFill rotWithShape="1">
          <a:blip r:embed="rId3">
            <a:extLst>
              <a:ext uri="{28A0092B-C50C-407E-A947-70E740481C1C}">
                <a14:useLocalDpi xmlns:a14="http://schemas.microsoft.com/office/drawing/2010/main" val="0"/>
              </a:ext>
            </a:extLst>
          </a:blip>
          <a:srcRect l="2637" t="-1327" r="44003" b="21314"/>
          <a:stretch/>
        </p:blipFill>
        <p:spPr>
          <a:xfrm>
            <a:off x="2435546" y="965200"/>
            <a:ext cx="4320853" cy="5007837"/>
          </a:xfrm>
          <a:prstGeom prst="rect">
            <a:avLst/>
          </a:prstGeom>
        </p:spPr>
      </p:pic>
      <p:sp>
        <p:nvSpPr>
          <p:cNvPr id="11" name="Oval 10"/>
          <p:cNvSpPr/>
          <p:nvPr/>
        </p:nvSpPr>
        <p:spPr>
          <a:xfrm>
            <a:off x="-768249" y="3939742"/>
            <a:ext cx="3438772" cy="3985912"/>
          </a:xfrm>
          <a:prstGeom prst="ellipse">
            <a:avLst/>
          </a:prstGeom>
          <a:solidFill>
            <a:schemeClr val="accent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62771" y="-355279"/>
            <a:ext cx="915387" cy="1061033"/>
          </a:xfrm>
          <a:prstGeom prst="ellipse">
            <a:avLst/>
          </a:prstGeom>
          <a:solidFill>
            <a:srgbClr val="358CC3">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87159" y="175238"/>
            <a:ext cx="1376947" cy="1596032"/>
          </a:xfrm>
          <a:prstGeom prst="ellipse">
            <a:avLst/>
          </a:prstGeom>
          <a:solidFill>
            <a:srgbClr val="358CC3">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6589152" y="5501794"/>
            <a:ext cx="603060" cy="699012"/>
          </a:xfrm>
          <a:prstGeom prst="ellipse">
            <a:avLst/>
          </a:prstGeom>
          <a:solidFill>
            <a:schemeClr val="bg1">
              <a:alpha val="10000"/>
            </a:schemeClr>
          </a:solid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p:nvSpPr>
        <p:spPr>
          <a:xfrm>
            <a:off x="1564105" y="5152288"/>
            <a:ext cx="456758" cy="529432"/>
          </a:xfrm>
          <a:prstGeom prst="ellipse">
            <a:avLst/>
          </a:prstGeom>
          <a:solidFill>
            <a:schemeClr val="bg1">
              <a:alpha val="10000"/>
            </a:schemeClr>
          </a:solid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a:spLocks noChangeAspect="1"/>
          </p:cNvSpPr>
          <p:nvPr/>
        </p:nvSpPr>
        <p:spPr>
          <a:xfrm>
            <a:off x="6249933" y="1613046"/>
            <a:ext cx="502920" cy="582939"/>
          </a:xfrm>
          <a:prstGeom prst="ellipse">
            <a:avLst/>
          </a:prstGeom>
          <a:solidFill>
            <a:srgbClr val="E56A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7" name="Oval 16"/>
          <p:cNvSpPr/>
          <p:nvPr/>
        </p:nvSpPr>
        <p:spPr>
          <a:xfrm>
            <a:off x="6366239" y="921396"/>
            <a:ext cx="959657" cy="1112347"/>
          </a:xfrm>
          <a:prstGeom prst="ellipse">
            <a:avLst/>
          </a:prstGeom>
          <a:solidFill>
            <a:srgbClr val="358CC3">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8" name="Oval 17"/>
          <p:cNvSpPr/>
          <p:nvPr/>
        </p:nvSpPr>
        <p:spPr>
          <a:xfrm>
            <a:off x="6169723" y="5786627"/>
            <a:ext cx="959657" cy="1112347"/>
          </a:xfrm>
          <a:prstGeom prst="ellipse">
            <a:avLst/>
          </a:prstGeom>
          <a:solidFill>
            <a:srgbClr val="358CC3">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a:off x="7571339" y="977113"/>
            <a:ext cx="365760" cy="423956"/>
          </a:xfrm>
          <a:prstGeom prst="ellipse">
            <a:avLst/>
          </a:prstGeom>
          <a:solidFill>
            <a:schemeClr val="bg1"/>
          </a:solid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8636697" y="6337558"/>
            <a:ext cx="169509" cy="270074"/>
          </a:xfrm>
          <a:prstGeom prst="rect">
            <a:avLst/>
          </a:prstGeom>
          <a:solidFill>
            <a:schemeClr val="bg1"/>
          </a:solidFill>
        </p:spPr>
        <p:txBody>
          <a:bodyPr wrap="square" lIns="0" tIns="0" rIns="0" bIns="0" rtlCol="0">
            <a:spAutoFit/>
          </a:bodyPr>
          <a:lstStyle/>
          <a:p>
            <a:pPr>
              <a:lnSpc>
                <a:spcPct val="97000"/>
              </a:lnSpc>
            </a:pPr>
            <a:endParaRPr lang="en-US" b="1" dirty="0">
              <a:solidFill>
                <a:prstClr val="black"/>
              </a:solidFill>
            </a:endParaRPr>
          </a:p>
        </p:txBody>
      </p:sp>
      <p:sp>
        <p:nvSpPr>
          <p:cNvPr id="5" name="Title 4"/>
          <p:cNvSpPr>
            <a:spLocks noGrp="1"/>
          </p:cNvSpPr>
          <p:nvPr>
            <p:ph type="title"/>
          </p:nvPr>
        </p:nvSpPr>
        <p:spPr>
          <a:xfrm>
            <a:off x="342900" y="158076"/>
            <a:ext cx="8412505" cy="870624"/>
          </a:xfrm>
        </p:spPr>
        <p:txBody>
          <a:bodyPr>
            <a:normAutofit fontScale="90000"/>
          </a:bodyPr>
          <a:lstStyle/>
          <a:p>
            <a:r>
              <a:rPr lang="en-US" sz="4000" b="1" dirty="0" smtClean="0">
                <a:latin typeface="Times"/>
                <a:cs typeface="Times"/>
              </a:rPr>
              <a:t>Private-Public-University Partnership</a:t>
            </a:r>
            <a:endParaRPr lang="en-US" sz="4000" b="1" dirty="0">
              <a:latin typeface="Times"/>
              <a:cs typeface="Times"/>
            </a:endParaRPr>
          </a:p>
        </p:txBody>
      </p:sp>
      <p:pic>
        <p:nvPicPr>
          <p:cNvPr id="20" name="Picture 2" descr="Center for Health and Health in Schools">
            <a:extLst>
              <a:ext uri="{FF2B5EF4-FFF2-40B4-BE49-F238E27FC236}">
                <a16:creationId xmlns="" xmlns:a16="http://schemas.microsoft.com/office/drawing/2014/main" id="{D3B36F86-852E-49C4-BEA8-370AE9737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51" y="5286512"/>
            <a:ext cx="4640963" cy="11370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_Logo-small.png">
            <a:extLst>
              <a:ext uri="{FF2B5EF4-FFF2-40B4-BE49-F238E27FC236}">
                <a16:creationId xmlns="" xmlns:a16="http://schemas.microsoft.com/office/drawing/2014/main" id="{3496EED3-D787-4FE0-9C33-35B5BCCB9019}"/>
              </a:ext>
            </a:extLst>
          </p:cNvPr>
          <p:cNvPicPr>
            <a:picLocks noChangeAspect="1"/>
          </p:cNvPicPr>
          <p:nvPr/>
        </p:nvPicPr>
        <p:blipFill rotWithShape="1">
          <a:blip r:embed="rId5">
            <a:extLst>
              <a:ext uri="{28A0092B-C50C-407E-A947-70E740481C1C}">
                <a14:useLocalDpi xmlns:a14="http://schemas.microsoft.com/office/drawing/2010/main" val="0"/>
              </a:ext>
            </a:extLst>
          </a:blip>
          <a:srcRect l="19445" t="17691" r="15741" b="20272"/>
          <a:stretch/>
        </p:blipFill>
        <p:spPr>
          <a:xfrm>
            <a:off x="6724654" y="3595513"/>
            <a:ext cx="2317746" cy="2218415"/>
          </a:xfrm>
          <a:prstGeom prst="rect">
            <a:avLst/>
          </a:prstGeom>
        </p:spPr>
      </p:pic>
      <p:sp>
        <p:nvSpPr>
          <p:cNvPr id="6" name="Pentagon 5"/>
          <p:cNvSpPr/>
          <p:nvPr/>
        </p:nvSpPr>
        <p:spPr>
          <a:xfrm rot="16200000">
            <a:off x="285750" y="1962150"/>
            <a:ext cx="1676400" cy="1587500"/>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57200" y="2730500"/>
            <a:ext cx="1282700" cy="707886"/>
          </a:xfrm>
          <a:prstGeom prst="rect">
            <a:avLst/>
          </a:prstGeom>
          <a:noFill/>
        </p:spPr>
        <p:txBody>
          <a:bodyPr wrap="square" rtlCol="0">
            <a:spAutoFit/>
          </a:bodyPr>
          <a:lstStyle/>
          <a:p>
            <a:pPr algn="ctr"/>
            <a:r>
              <a:rPr lang="en-US" sz="2000" b="1" dirty="0" smtClean="0">
                <a:solidFill>
                  <a:srgbClr val="FFFFFF"/>
                </a:solidFill>
                <a:latin typeface="Stencil"/>
                <a:cs typeface="Stencil"/>
              </a:rPr>
              <a:t>DC SCHOOLS</a:t>
            </a:r>
            <a:endParaRPr lang="en-US" sz="2000" b="1" dirty="0">
              <a:solidFill>
                <a:srgbClr val="FFFFFF"/>
              </a:solidFill>
              <a:latin typeface="Stencil"/>
              <a:cs typeface="Stencil"/>
            </a:endParaRPr>
          </a:p>
        </p:txBody>
      </p:sp>
    </p:spTree>
    <p:extLst>
      <p:ext uri="{BB962C8B-B14F-4D97-AF65-F5344CB8AC3E}">
        <p14:creationId xmlns:p14="http://schemas.microsoft.com/office/powerpoint/2010/main" val="4292605458"/>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215900" y="227410"/>
            <a:ext cx="8750300" cy="673724"/>
          </a:xfrm>
        </p:spPr>
        <p:txBody>
          <a:bodyPr>
            <a:noAutofit/>
          </a:bodyPr>
          <a:lstStyle/>
          <a:p>
            <a:pPr marL="571500" lvl="0" indent="-571500">
              <a:lnSpc>
                <a:spcPct val="100000"/>
              </a:lnSpc>
            </a:pPr>
            <a:r>
              <a:rPr lang="en-US" sz="3800" b="1" dirty="0" smtClean="0">
                <a:latin typeface="Times"/>
                <a:cs typeface="Times"/>
              </a:rPr>
              <a:t>School </a:t>
            </a:r>
            <a:r>
              <a:rPr lang="en-US" sz="3800" b="1" dirty="0">
                <a:latin typeface="Times"/>
                <a:cs typeface="Times"/>
              </a:rPr>
              <a:t>Community of </a:t>
            </a:r>
            <a:r>
              <a:rPr lang="en-US" sz="3800" b="1" dirty="0" smtClean="0">
                <a:latin typeface="Times"/>
                <a:cs typeface="Times"/>
              </a:rPr>
              <a:t>Practice (</a:t>
            </a:r>
            <a:r>
              <a:rPr lang="en-US" sz="3800" b="1" dirty="0">
                <a:latin typeface="Times"/>
                <a:cs typeface="Times"/>
              </a:rPr>
              <a:t>4 schools)</a:t>
            </a:r>
          </a:p>
        </p:txBody>
      </p:sp>
      <p:graphicFrame>
        <p:nvGraphicFramePr>
          <p:cNvPr id="2" name="Diagram 1">
            <a:extLst>
              <a:ext uri="{FF2B5EF4-FFF2-40B4-BE49-F238E27FC236}">
                <a16:creationId xmlns="" xmlns:a16="http://schemas.microsoft.com/office/drawing/2014/main" id="{2DFA2409-09DA-4310-A7BD-77F7F54187A8}"/>
              </a:ext>
            </a:extLst>
          </p:cNvPr>
          <p:cNvGraphicFramePr/>
          <p:nvPr>
            <p:extLst>
              <p:ext uri="{D42A27DB-BD31-4B8C-83A1-F6EECF244321}">
                <p14:modId xmlns:p14="http://schemas.microsoft.com/office/powerpoint/2010/main" val="3165280901"/>
              </p:ext>
            </p:extLst>
          </p:nvPr>
        </p:nvGraphicFramePr>
        <p:xfrm>
          <a:off x="326408" y="1016001"/>
          <a:ext cx="8538192" cy="5065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Left-Right 3">
            <a:extLst>
              <a:ext uri="{FF2B5EF4-FFF2-40B4-BE49-F238E27FC236}">
                <a16:creationId xmlns="" xmlns:a16="http://schemas.microsoft.com/office/drawing/2014/main" id="{B51E415C-6EBE-4C2F-8FC6-1B3099EC2A82}"/>
              </a:ext>
            </a:extLst>
          </p:cNvPr>
          <p:cNvSpPr/>
          <p:nvPr/>
        </p:nvSpPr>
        <p:spPr>
          <a:xfrm>
            <a:off x="143528" y="6173856"/>
            <a:ext cx="8848072" cy="556442"/>
          </a:xfrm>
          <a:prstGeom prst="lef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Validated screening and assessment measures and implementation protocols </a:t>
            </a:r>
          </a:p>
        </p:txBody>
      </p:sp>
    </p:spTree>
    <p:extLst>
      <p:ext uri="{BB962C8B-B14F-4D97-AF65-F5344CB8AC3E}">
        <p14:creationId xmlns:p14="http://schemas.microsoft.com/office/powerpoint/2010/main" val="1693064104"/>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8">
            <a:extLst>
              <a:ext uri="{FF2B5EF4-FFF2-40B4-BE49-F238E27FC236}">
                <a16:creationId xmlns="" xmlns:a16="http://schemas.microsoft.com/office/drawing/2014/main" id="{41EB480D-07BF-4260-B929-E1673F46485A}"/>
              </a:ext>
            </a:extLst>
          </p:cNvPr>
          <p:cNvSpPr/>
          <p:nvPr/>
        </p:nvSpPr>
        <p:spPr>
          <a:xfrm>
            <a:off x="1798176" y="2019720"/>
            <a:ext cx="887870" cy="656560"/>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Hexagon 6">
            <a:extLst>
              <a:ext uri="{FF2B5EF4-FFF2-40B4-BE49-F238E27FC236}">
                <a16:creationId xmlns="" xmlns:a16="http://schemas.microsoft.com/office/drawing/2014/main" id="{25DBCCD7-B60C-4A26-8D23-C4EB66FD5644}"/>
              </a:ext>
            </a:extLst>
          </p:cNvPr>
          <p:cNvSpPr/>
          <p:nvPr/>
        </p:nvSpPr>
        <p:spPr>
          <a:xfrm>
            <a:off x="1688016" y="2269762"/>
            <a:ext cx="727380" cy="732876"/>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Title 1"/>
          <p:cNvSpPr>
            <a:spLocks noGrp="1"/>
          </p:cNvSpPr>
          <p:nvPr>
            <p:ph type="title"/>
          </p:nvPr>
        </p:nvSpPr>
        <p:spPr>
          <a:xfrm>
            <a:off x="93692" y="106383"/>
            <a:ext cx="8732807" cy="796549"/>
          </a:xfrm>
        </p:spPr>
        <p:txBody>
          <a:bodyPr>
            <a:noAutofit/>
          </a:bodyPr>
          <a:lstStyle/>
          <a:p>
            <a:pPr marL="457200" lvl="0" indent="-457200" algn="ctr">
              <a:lnSpc>
                <a:spcPct val="100000"/>
              </a:lnSpc>
            </a:pPr>
            <a:r>
              <a:rPr lang="en-US" sz="3400" b="1" dirty="0" smtClean="0">
                <a:latin typeface="Times"/>
                <a:cs typeface="Times"/>
              </a:rPr>
              <a:t>DC</a:t>
            </a:r>
            <a:r>
              <a:rPr lang="en-US" sz="3400" b="1" dirty="0">
                <a:latin typeface="Times"/>
                <a:cs typeface="Times"/>
              </a:rPr>
              <a:t>-Wide </a:t>
            </a:r>
            <a:r>
              <a:rPr lang="en-US" sz="3400" b="1" dirty="0" smtClean="0">
                <a:latin typeface="Times"/>
                <a:cs typeface="Times"/>
              </a:rPr>
              <a:t>Stakeholder Learning </a:t>
            </a:r>
            <a:r>
              <a:rPr lang="en-US" sz="3400" b="1" dirty="0">
                <a:latin typeface="Times"/>
                <a:cs typeface="Times"/>
              </a:rPr>
              <a:t>Community</a:t>
            </a:r>
          </a:p>
        </p:txBody>
      </p:sp>
      <p:graphicFrame>
        <p:nvGraphicFramePr>
          <p:cNvPr id="2" name="Diagram 1">
            <a:extLst>
              <a:ext uri="{FF2B5EF4-FFF2-40B4-BE49-F238E27FC236}">
                <a16:creationId xmlns="" xmlns:a16="http://schemas.microsoft.com/office/drawing/2014/main" id="{A305BFC7-1783-4B73-AEEE-FF3A5C3DA3A2}"/>
              </a:ext>
            </a:extLst>
          </p:cNvPr>
          <p:cNvGraphicFramePr/>
          <p:nvPr>
            <p:extLst>
              <p:ext uri="{D42A27DB-BD31-4B8C-83A1-F6EECF244321}">
                <p14:modId xmlns:p14="http://schemas.microsoft.com/office/powerpoint/2010/main" val="1609947517"/>
              </p:ext>
            </p:extLst>
          </p:nvPr>
        </p:nvGraphicFramePr>
        <p:xfrm>
          <a:off x="-1992702" y="949901"/>
          <a:ext cx="10506974" cy="5809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 xmlns:a16="http://schemas.microsoft.com/office/drawing/2014/main" id="{4D98DAB3-CF9D-40B3-995E-CC17413B57A8}"/>
              </a:ext>
            </a:extLst>
          </p:cNvPr>
          <p:cNvSpPr/>
          <p:nvPr/>
        </p:nvSpPr>
        <p:spPr>
          <a:xfrm>
            <a:off x="5576978" y="3577168"/>
            <a:ext cx="1044037" cy="696287"/>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Hexagon 3">
            <a:extLst>
              <a:ext uri="{FF2B5EF4-FFF2-40B4-BE49-F238E27FC236}">
                <a16:creationId xmlns="" xmlns:a16="http://schemas.microsoft.com/office/drawing/2014/main" id="{CBFD2560-95C6-4B3D-BC00-BFCFEDDFC2E3}"/>
              </a:ext>
            </a:extLst>
          </p:cNvPr>
          <p:cNvSpPr/>
          <p:nvPr/>
        </p:nvSpPr>
        <p:spPr>
          <a:xfrm>
            <a:off x="6712454" y="2723345"/>
            <a:ext cx="2320505" cy="2403931"/>
          </a:xfrm>
          <a:prstGeom prst="hexago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rgbClr val="002060"/>
                </a:solidFill>
              </a:rPr>
              <a:t>Build </a:t>
            </a:r>
          </a:p>
          <a:p>
            <a:pPr algn="ctr"/>
            <a:r>
              <a:rPr lang="en-US" dirty="0">
                <a:solidFill>
                  <a:srgbClr val="002060"/>
                </a:solidFill>
              </a:rPr>
              <a:t>city-wide capacity, collaborate and leverage resources</a:t>
            </a:r>
            <a:endParaRPr lang="en-US" dirty="0">
              <a:solidFill>
                <a:prstClr val="white"/>
              </a:solidFill>
            </a:endParaRPr>
          </a:p>
        </p:txBody>
      </p:sp>
      <p:pic>
        <p:nvPicPr>
          <p:cNvPr id="10" name="Picture 9">
            <a:extLst>
              <a:ext uri="{FF2B5EF4-FFF2-40B4-BE49-F238E27FC236}">
                <a16:creationId xmlns="" xmlns:a16="http://schemas.microsoft.com/office/drawing/2014/main" id="{FA7F91F9-A739-4C32-BF3C-B742B69CEBB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tretch>
            <a:fillRect/>
          </a:stretch>
        </p:blipFill>
        <p:spPr>
          <a:xfrm>
            <a:off x="2601364" y="3577167"/>
            <a:ext cx="1318842" cy="986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3391624"/>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2" y="5857562"/>
            <a:ext cx="2870300" cy="787714"/>
          </a:xfrm>
          <a:prstGeom prst="rect">
            <a:avLst/>
          </a:prstGeom>
        </p:spPr>
      </p:pic>
      <p:pic>
        <p:nvPicPr>
          <p:cNvPr id="5" name="Picture 4" descr="Screen Shot 2017-08-16 at 11.36.4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700" y="475851"/>
            <a:ext cx="3035300" cy="2214496"/>
          </a:xfrm>
          <a:prstGeom prst="rect">
            <a:avLst/>
          </a:prstGeom>
        </p:spPr>
      </p:pic>
      <p:sp>
        <p:nvSpPr>
          <p:cNvPr id="3" name="Content Placeholder 2"/>
          <p:cNvSpPr>
            <a:spLocks noGrp="1"/>
          </p:cNvSpPr>
          <p:nvPr>
            <p:ph idx="1"/>
          </p:nvPr>
        </p:nvSpPr>
        <p:spPr>
          <a:xfrm>
            <a:off x="147270" y="1066800"/>
            <a:ext cx="6850430" cy="4711700"/>
          </a:xfrm>
        </p:spPr>
        <p:txBody>
          <a:bodyPr>
            <a:normAutofit lnSpcReduction="10000"/>
          </a:bodyPr>
          <a:lstStyle/>
          <a:p>
            <a:pPr marL="519946" indent="-410243">
              <a:buFontTx/>
              <a:buChar char="•"/>
              <a:defRPr/>
            </a:pPr>
            <a:r>
              <a:rPr lang="en-US" sz="3000" dirty="0">
                <a:latin typeface="Times"/>
                <a:cs typeface="Times"/>
              </a:rPr>
              <a:t>Need for comprehensive care linking school and community resources </a:t>
            </a:r>
            <a:endParaRPr lang="en-US" sz="3000" dirty="0">
              <a:latin typeface="Times"/>
              <a:ea typeface="ＭＳ Ｐゴシック" pitchFamily="34" charset="-128"/>
              <a:cs typeface="Times"/>
            </a:endParaRPr>
          </a:p>
          <a:p>
            <a:pPr marL="519946" indent="-410243">
              <a:buFontTx/>
              <a:buChar char="•"/>
              <a:defRPr/>
            </a:pPr>
            <a:r>
              <a:rPr lang="en-US" sz="3000" dirty="0" smtClean="0">
                <a:latin typeface="Times"/>
                <a:ea typeface="ＭＳ Ｐゴシック" pitchFamily="34" charset="-128"/>
                <a:cs typeface="Times"/>
              </a:rPr>
              <a:t>Effectiveness of child health and educational initiatives is dependent on the quality of stakeholder collaboration in AND out of schools</a:t>
            </a:r>
            <a:endParaRPr lang="en-US" sz="3000" dirty="0">
              <a:latin typeface="Times"/>
              <a:ea typeface="ＭＳ Ｐゴシック" pitchFamily="34" charset="-128"/>
              <a:cs typeface="Times"/>
            </a:endParaRPr>
          </a:p>
          <a:p>
            <a:pPr marL="519946" indent="-410243">
              <a:buFontTx/>
              <a:buChar char="•"/>
              <a:defRPr/>
            </a:pPr>
            <a:r>
              <a:rPr lang="en-US" sz="3000" dirty="0" smtClean="0">
                <a:latin typeface="Times"/>
                <a:ea typeface="ＭＳ Ｐゴシック" pitchFamily="34" charset="-128"/>
                <a:cs typeface="Times"/>
              </a:rPr>
              <a:t>Use data to drive decision-making, to make improvements or expand where things are going well</a:t>
            </a:r>
          </a:p>
          <a:p>
            <a:pPr marL="519946" indent="-410243">
              <a:buFontTx/>
              <a:buChar char="•"/>
              <a:defRPr/>
            </a:pPr>
            <a:r>
              <a:rPr lang="en-US" sz="3000" dirty="0" smtClean="0">
                <a:latin typeface="Times"/>
                <a:cs typeface="Times"/>
              </a:rPr>
              <a:t>School staff and parent </a:t>
            </a:r>
            <a:r>
              <a:rPr lang="en-US" sz="3000" dirty="0">
                <a:latin typeface="Times"/>
                <a:cs typeface="Times"/>
              </a:rPr>
              <a:t>input </a:t>
            </a:r>
            <a:r>
              <a:rPr lang="en-US" sz="3000" dirty="0" smtClean="0">
                <a:latin typeface="Times"/>
                <a:cs typeface="Times"/>
              </a:rPr>
              <a:t>important </a:t>
            </a:r>
            <a:r>
              <a:rPr lang="en-US" sz="3000" dirty="0">
                <a:latin typeface="Times"/>
                <a:cs typeface="Times"/>
              </a:rPr>
              <a:t>(as </a:t>
            </a:r>
            <a:r>
              <a:rPr lang="en-US" sz="3000" dirty="0" smtClean="0">
                <a:latin typeface="Times"/>
                <a:cs typeface="Times"/>
              </a:rPr>
              <a:t>critical parts </a:t>
            </a:r>
            <a:r>
              <a:rPr lang="en-US" sz="3000" dirty="0">
                <a:latin typeface="Times"/>
                <a:cs typeface="Times"/>
              </a:rPr>
              <a:t>of </a:t>
            </a:r>
            <a:r>
              <a:rPr lang="en-US" sz="3000" dirty="0" smtClean="0">
                <a:latin typeface="Times"/>
                <a:cs typeface="Times"/>
              </a:rPr>
              <a:t>the community)</a:t>
            </a:r>
            <a:endParaRPr lang="en-US" sz="2900" dirty="0">
              <a:latin typeface="Georgia"/>
              <a:ea typeface="ＭＳ Ｐゴシック" pitchFamily="34" charset="-128"/>
              <a:cs typeface="Georgia"/>
            </a:endParaRPr>
          </a:p>
          <a:p>
            <a:pPr marL="519946" indent="-410243">
              <a:buFontTx/>
              <a:buChar char="•"/>
              <a:defRPr/>
            </a:pPr>
            <a:endParaRPr lang="en-US" sz="2500" dirty="0">
              <a:latin typeface="Georgia"/>
              <a:ea typeface="ＭＳ Ｐゴシック" pitchFamily="34" charset="-128"/>
              <a:cs typeface="Georgia"/>
            </a:endParaRPr>
          </a:p>
          <a:p>
            <a:pPr marL="519946" indent="-410243">
              <a:buFontTx/>
              <a:buChar char="•"/>
              <a:defRPr/>
            </a:pPr>
            <a:endParaRPr lang="en-US" sz="2500" dirty="0">
              <a:latin typeface="Georgia"/>
              <a:ea typeface="ＭＳ Ｐゴシック" pitchFamily="34" charset="-128"/>
              <a:cs typeface="Georgia"/>
            </a:endParaRPr>
          </a:p>
          <a:p>
            <a:pPr marL="519946" indent="-410243">
              <a:buFontTx/>
              <a:buChar char="•"/>
              <a:defRPr/>
            </a:pPr>
            <a:endParaRPr lang="en-US" sz="2500" dirty="0">
              <a:latin typeface="Georgia"/>
              <a:ea typeface="ＭＳ Ｐゴシック" pitchFamily="34" charset="-128"/>
              <a:cs typeface="Georgia"/>
            </a:endParaRPr>
          </a:p>
          <a:p>
            <a:pPr marL="109702" indent="0">
              <a:buNone/>
              <a:defRPr/>
            </a:pPr>
            <a:endParaRPr lang="en-US" dirty="0" smtClean="0">
              <a:latin typeface="Times"/>
              <a:ea typeface="ＭＳ Ｐゴシック" pitchFamily="34" charset="-128"/>
              <a:cs typeface="Times"/>
            </a:endParaRPr>
          </a:p>
        </p:txBody>
      </p:sp>
      <p:sp>
        <p:nvSpPr>
          <p:cNvPr id="2" name="TextBox 1"/>
          <p:cNvSpPr txBox="1"/>
          <p:nvPr/>
        </p:nvSpPr>
        <p:spPr>
          <a:xfrm>
            <a:off x="1819429" y="135182"/>
            <a:ext cx="5869844" cy="701801"/>
          </a:xfrm>
          <a:prstGeom prst="rect">
            <a:avLst/>
          </a:prstGeom>
          <a:noFill/>
        </p:spPr>
        <p:txBody>
          <a:bodyPr wrap="square" lIns="91418" tIns="45709" rIns="91418" bIns="45709" rtlCol="0">
            <a:spAutoFit/>
          </a:bodyPr>
          <a:lstStyle/>
          <a:p>
            <a:pPr algn="ctr"/>
            <a:r>
              <a:rPr lang="en-US" sz="4000" b="1" dirty="0">
                <a:solidFill>
                  <a:prstClr val="black"/>
                </a:solidFill>
                <a:latin typeface="Times"/>
                <a:cs typeface="Times"/>
              </a:rPr>
              <a:t>KEY TAKE AWAYS</a:t>
            </a:r>
          </a:p>
        </p:txBody>
      </p:sp>
      <p:pic>
        <p:nvPicPr>
          <p:cNvPr id="9" name="Picture 8" descr="milken_institute_sph__Full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741" y="5978209"/>
            <a:ext cx="2065748" cy="668786"/>
          </a:xfrm>
          <a:prstGeom prst="rect">
            <a:avLst/>
          </a:prstGeom>
        </p:spPr>
      </p:pic>
    </p:spTree>
    <p:extLst>
      <p:ext uri="{BB962C8B-B14F-4D97-AF65-F5344CB8AC3E}">
        <p14:creationId xmlns:p14="http://schemas.microsoft.com/office/powerpoint/2010/main" val="936679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cmerrill\Desktop\logo_2.jpg"/>
          <p:cNvPicPr>
            <a:picLocks noChangeAspect="1" noChangeArrowheads="1"/>
          </p:cNvPicPr>
          <p:nvPr/>
        </p:nvPicPr>
        <p:blipFill rotWithShape="1">
          <a:blip r:embed="rId3">
            <a:extLst>
              <a:ext uri="{28A0092B-C50C-407E-A947-70E740481C1C}">
                <a14:useLocalDpi xmlns:a14="http://schemas.microsoft.com/office/drawing/2010/main" val="0"/>
              </a:ext>
            </a:extLst>
          </a:blip>
          <a:srcRect r="24673"/>
          <a:stretch/>
        </p:blipFill>
        <p:spPr bwMode="auto">
          <a:xfrm>
            <a:off x="7502012" y="5334000"/>
            <a:ext cx="1622323"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p:cNvSpPr txBox="1">
            <a:spLocks/>
          </p:cNvSpPr>
          <p:nvPr/>
        </p:nvSpPr>
        <p:spPr>
          <a:xfrm>
            <a:off x="609600" y="188730"/>
            <a:ext cx="4675909" cy="536940"/>
          </a:xfrm>
          <a:prstGeom prst="rect">
            <a:avLst/>
          </a:prstGeom>
        </p:spPr>
        <p:txBody>
          <a:bodyPr/>
          <a:lstStyle>
            <a:lvl1pPr algn="l" rtl="0" eaLnBrk="1" fontAlgn="base" hangingPunct="1">
              <a:spcBef>
                <a:spcPct val="0"/>
              </a:spcBef>
              <a:spcAft>
                <a:spcPct val="0"/>
              </a:spcAft>
              <a:defRPr sz="2600">
                <a:solidFill>
                  <a:schemeClr val="tx1"/>
                </a:solidFill>
                <a:latin typeface="YALE DESIGN"/>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sz="3600" b="1" kern="0" dirty="0" smtClean="0">
                <a:solidFill>
                  <a:srgbClr val="FF0000"/>
                </a:solidFill>
                <a:latin typeface="+mj-lt"/>
                <a:ea typeface="Arial" charset="0"/>
                <a:cs typeface="Avenir Next Regular"/>
              </a:rPr>
              <a:t>Tonight’s Panelists</a:t>
            </a:r>
            <a:endParaRPr lang="en-US" sz="3600" b="1" kern="0" dirty="0">
              <a:solidFill>
                <a:srgbClr val="FF0000"/>
              </a:solidFill>
              <a:latin typeface="+mj-lt"/>
              <a:ea typeface="Arial" charset="0"/>
              <a:cs typeface="Avenir Next Regular"/>
            </a:endParaRPr>
          </a:p>
        </p:txBody>
      </p:sp>
      <p:sp>
        <p:nvSpPr>
          <p:cNvPr id="7" name="TextBox 6"/>
          <p:cNvSpPr txBox="1"/>
          <p:nvPr/>
        </p:nvSpPr>
        <p:spPr>
          <a:xfrm>
            <a:off x="609599" y="914400"/>
            <a:ext cx="8514735" cy="6001643"/>
          </a:xfrm>
          <a:prstGeom prst="rect">
            <a:avLst/>
          </a:prstGeom>
          <a:noFill/>
        </p:spPr>
        <p:txBody>
          <a:bodyPr wrap="square" rtlCol="0">
            <a:spAutoFit/>
          </a:bodyPr>
          <a:lstStyle/>
          <a:p>
            <a:r>
              <a:rPr lang="en-US" sz="2400" b="1" i="1" dirty="0" smtClean="0">
                <a:latin typeface="Corbel" panose="020B0503020204020204" pitchFamily="34" charset="0"/>
                <a:cs typeface="Avenir Next Regular"/>
              </a:rPr>
              <a:t>Dr. Olga Acosta Price </a:t>
            </a:r>
            <a:r>
              <a:rPr lang="en-US" sz="2400" dirty="0" smtClean="0">
                <a:latin typeface="Corbel" panose="020B0503020204020204" pitchFamily="34" charset="0"/>
                <a:cs typeface="Avenir Next Regular"/>
              </a:rPr>
              <a:t>–</a:t>
            </a:r>
            <a:r>
              <a:rPr lang="en-US" sz="2400" b="1" dirty="0" smtClean="0">
                <a:latin typeface="Corbel" panose="020B0503020204020204" pitchFamily="34" charset="0"/>
                <a:cs typeface="Avenir Next Regular"/>
              </a:rPr>
              <a:t> </a:t>
            </a:r>
            <a:r>
              <a:rPr lang="en-US" sz="2400" dirty="0">
                <a:latin typeface="Corbel" panose="020B0503020204020204" pitchFamily="34" charset="0"/>
              </a:rPr>
              <a:t>Director of the Center for Health and Health Care in Schools, Associate Professor at the Milken Institute School of Public Health at the George Washington University </a:t>
            </a:r>
            <a:endParaRPr lang="en-US" sz="2400" dirty="0" smtClean="0">
              <a:latin typeface="Corbel" panose="020B0503020204020204" pitchFamily="34" charset="0"/>
            </a:endParaRPr>
          </a:p>
          <a:p>
            <a:endParaRPr lang="en-US" sz="2400" b="1" i="1" dirty="0">
              <a:latin typeface="Corbel" panose="020B0503020204020204" pitchFamily="34" charset="0"/>
              <a:cs typeface="Avenir Next Regular"/>
            </a:endParaRPr>
          </a:p>
          <a:p>
            <a:r>
              <a:rPr lang="en-US" sz="2400" b="1" i="1" dirty="0" smtClean="0">
                <a:latin typeface="Corbel" panose="020B0503020204020204" pitchFamily="34" charset="0"/>
                <a:cs typeface="Avenir Next Regular"/>
              </a:rPr>
              <a:t>Dr</a:t>
            </a:r>
            <a:r>
              <a:rPr lang="en-US" sz="2400" b="1" i="1" dirty="0">
                <a:latin typeface="Corbel" panose="020B0503020204020204" pitchFamily="34" charset="0"/>
                <a:cs typeface="Avenir Next Regular"/>
              </a:rPr>
              <a:t>. </a:t>
            </a:r>
            <a:r>
              <a:rPr lang="en-US" sz="2400" b="1" i="1" dirty="0" smtClean="0">
                <a:latin typeface="Corbel" panose="020B0503020204020204" pitchFamily="34" charset="0"/>
                <a:cs typeface="Avenir Next Regular"/>
              </a:rPr>
              <a:t>Michael Long </a:t>
            </a:r>
            <a:r>
              <a:rPr lang="en-US" sz="2400" dirty="0" smtClean="0">
                <a:latin typeface="Corbel" panose="020B0503020204020204" pitchFamily="34" charset="0"/>
                <a:cs typeface="Avenir Next Regular"/>
              </a:rPr>
              <a:t>– </a:t>
            </a:r>
            <a:r>
              <a:rPr lang="en-US" sz="2400" dirty="0" smtClean="0">
                <a:latin typeface="Corbel" panose="020B0503020204020204" pitchFamily="34" charset="0"/>
                <a:ea typeface="Calibri"/>
                <a:cs typeface="Times New Roman"/>
              </a:rPr>
              <a:t>Assistant </a:t>
            </a:r>
            <a:r>
              <a:rPr lang="en-US" sz="2400" dirty="0">
                <a:latin typeface="Corbel" panose="020B0503020204020204" pitchFamily="34" charset="0"/>
                <a:ea typeface="Calibri"/>
                <a:cs typeface="Times New Roman"/>
              </a:rPr>
              <a:t>Professor in the Department of Prevention and Community Health in the Milken School of Public Health at the George Washington University and an expert in obesity prevention</a:t>
            </a:r>
            <a:endParaRPr lang="en-US" sz="2400" dirty="0">
              <a:latin typeface="Corbel" panose="020B0503020204020204" pitchFamily="34" charset="0"/>
              <a:cs typeface="Avenir Next Regular"/>
            </a:endParaRPr>
          </a:p>
          <a:p>
            <a:endParaRPr lang="en-US" sz="2400" dirty="0">
              <a:latin typeface="Corbel" panose="020B0503020204020204" pitchFamily="34" charset="0"/>
              <a:cs typeface="Avenir Next Regular"/>
            </a:endParaRPr>
          </a:p>
          <a:p>
            <a:r>
              <a:rPr lang="en-US" sz="2400" b="1" i="1" dirty="0" smtClean="0">
                <a:latin typeface="Corbel" panose="020B0503020204020204" pitchFamily="34" charset="0"/>
                <a:cs typeface="Avenir Next Regular"/>
              </a:rPr>
              <a:t>Ms. Marisa </a:t>
            </a:r>
            <a:r>
              <a:rPr lang="en-US" sz="2400" b="1" i="1" dirty="0" err="1" smtClean="0">
                <a:latin typeface="Corbel" panose="020B0503020204020204" pitchFamily="34" charset="0"/>
                <a:cs typeface="Avenir Next Regular"/>
              </a:rPr>
              <a:t>Parella</a:t>
            </a:r>
            <a:r>
              <a:rPr lang="en-US" sz="2400" b="1" i="1" dirty="0" smtClean="0">
                <a:latin typeface="Corbel" panose="020B0503020204020204" pitchFamily="34" charset="0"/>
                <a:cs typeface="Avenir Next Regular"/>
              </a:rPr>
              <a:t> </a:t>
            </a:r>
            <a:r>
              <a:rPr lang="en-US" sz="2400" dirty="0" smtClean="0">
                <a:latin typeface="Corbel" panose="020B0503020204020204" pitchFamily="34" charset="0"/>
                <a:cs typeface="Avenir Next Regular"/>
              </a:rPr>
              <a:t>– </a:t>
            </a:r>
            <a:r>
              <a:rPr lang="en-US" sz="2400" dirty="0" smtClean="0">
                <a:latin typeface="Corbel" panose="020B0503020204020204" pitchFamily="34" charset="0"/>
                <a:ea typeface="Calibri"/>
                <a:cs typeface="Times New Roman"/>
              </a:rPr>
              <a:t>School </a:t>
            </a:r>
            <a:r>
              <a:rPr lang="en-US" sz="2400" dirty="0">
                <a:latin typeface="Corbel" panose="020B0503020204020204" pitchFamily="34" charset="0"/>
                <a:ea typeface="Calibri"/>
                <a:cs typeface="Times New Roman"/>
              </a:rPr>
              <a:t>Based Mental Health Program Manager at Mary’s Center</a:t>
            </a:r>
            <a:endParaRPr lang="en-US" sz="2400" dirty="0" smtClean="0">
              <a:latin typeface="Corbel" panose="020B0503020204020204" pitchFamily="34" charset="0"/>
              <a:cs typeface="Avenir Next Regular"/>
            </a:endParaRPr>
          </a:p>
          <a:p>
            <a:endParaRPr lang="en-US" sz="2400" dirty="0">
              <a:latin typeface="Corbel" panose="020B0503020204020204" pitchFamily="34" charset="0"/>
              <a:cs typeface="Avenir Next Regular"/>
            </a:endParaRPr>
          </a:p>
          <a:p>
            <a:r>
              <a:rPr lang="en-US" sz="2400" b="1" i="1" dirty="0" smtClean="0">
                <a:latin typeface="Corbel" panose="020B0503020204020204" pitchFamily="34" charset="0"/>
                <a:cs typeface="Avenir Next Regular"/>
              </a:rPr>
              <a:t>Dr. </a:t>
            </a:r>
            <a:r>
              <a:rPr lang="en-US" sz="2400" b="1" i="1" dirty="0" err="1" smtClean="0">
                <a:latin typeface="Corbel" panose="020B0503020204020204" pitchFamily="34" charset="0"/>
                <a:cs typeface="Avenir Next Regular"/>
              </a:rPr>
              <a:t>Chioma</a:t>
            </a:r>
            <a:r>
              <a:rPr lang="en-US" sz="2400" b="1" i="1" dirty="0" smtClean="0">
                <a:latin typeface="Corbel" panose="020B0503020204020204" pitchFamily="34" charset="0"/>
                <a:cs typeface="Avenir Next Regular"/>
              </a:rPr>
              <a:t> </a:t>
            </a:r>
            <a:r>
              <a:rPr lang="en-US" sz="2400" b="1" i="1" dirty="0" err="1" smtClean="0">
                <a:latin typeface="Corbel" panose="020B0503020204020204" pitchFamily="34" charset="0"/>
                <a:cs typeface="Avenir Next Regular"/>
              </a:rPr>
              <a:t>Oruh</a:t>
            </a:r>
            <a:r>
              <a:rPr lang="en-US" sz="2400" b="1" i="1" dirty="0" smtClean="0">
                <a:latin typeface="Corbel" panose="020B0503020204020204" pitchFamily="34" charset="0"/>
                <a:cs typeface="Avenir Next Regular"/>
              </a:rPr>
              <a:t> </a:t>
            </a:r>
            <a:r>
              <a:rPr lang="en-US" sz="2400" dirty="0" smtClean="0">
                <a:latin typeface="Corbel" panose="020B0503020204020204" pitchFamily="34" charset="0"/>
                <a:cs typeface="Avenir Next Regular"/>
              </a:rPr>
              <a:t>– M</a:t>
            </a:r>
            <a:r>
              <a:rPr lang="en-US" sz="2400" dirty="0" smtClean="0">
                <a:latin typeface="Corbel" panose="020B0503020204020204" pitchFamily="34" charset="0"/>
                <a:ea typeface="Calibri"/>
                <a:cs typeface="Times New Roman"/>
              </a:rPr>
              <a:t>ember </a:t>
            </a:r>
            <a:r>
              <a:rPr lang="en-US" sz="2400" dirty="0">
                <a:latin typeface="Corbel" panose="020B0503020204020204" pitchFamily="34" charset="0"/>
                <a:ea typeface="Calibri"/>
                <a:cs typeface="Times New Roman"/>
              </a:rPr>
              <a:t>of the Chancellor’s </a:t>
            </a:r>
            <a:endParaRPr lang="en-US" sz="2400" dirty="0" smtClean="0">
              <a:latin typeface="Corbel" panose="020B0503020204020204" pitchFamily="34" charset="0"/>
              <a:ea typeface="Calibri"/>
              <a:cs typeface="Times New Roman"/>
            </a:endParaRPr>
          </a:p>
          <a:p>
            <a:r>
              <a:rPr lang="en-US" sz="2400" dirty="0" smtClean="0">
                <a:latin typeface="Corbel" panose="020B0503020204020204" pitchFamily="34" charset="0"/>
                <a:ea typeface="Calibri"/>
                <a:cs typeface="Times New Roman"/>
              </a:rPr>
              <a:t>Parent </a:t>
            </a:r>
            <a:r>
              <a:rPr lang="en-US" sz="2400" dirty="0">
                <a:latin typeface="Corbel" panose="020B0503020204020204" pitchFamily="34" charset="0"/>
                <a:ea typeface="Calibri"/>
                <a:cs typeface="Times New Roman"/>
              </a:rPr>
              <a:t>Cabinet for DC Public Schools and the DCPS </a:t>
            </a:r>
            <a:endParaRPr lang="en-US" sz="2400" dirty="0" smtClean="0">
              <a:latin typeface="Corbel" panose="020B0503020204020204" pitchFamily="34" charset="0"/>
              <a:ea typeface="Calibri"/>
              <a:cs typeface="Times New Roman"/>
            </a:endParaRPr>
          </a:p>
          <a:p>
            <a:r>
              <a:rPr lang="en-US" sz="2400" dirty="0" smtClean="0">
                <a:latin typeface="Corbel" panose="020B0503020204020204" pitchFamily="34" charset="0"/>
                <a:ea typeface="Calibri"/>
                <a:cs typeface="Times New Roman"/>
              </a:rPr>
              <a:t>Early </a:t>
            </a:r>
            <a:r>
              <a:rPr lang="en-US" sz="2400" dirty="0">
                <a:latin typeface="Corbel" panose="020B0503020204020204" pitchFamily="34" charset="0"/>
                <a:ea typeface="Calibri"/>
                <a:cs typeface="Times New Roman"/>
              </a:rPr>
              <a:t>Childhood Education Policy Council </a:t>
            </a:r>
            <a:endParaRPr lang="en-US" sz="2400" dirty="0">
              <a:latin typeface="Corbel" panose="020B0503020204020204" pitchFamily="34" charset="0"/>
              <a:cs typeface="Avenir Next Regular"/>
            </a:endParaRPr>
          </a:p>
          <a:p>
            <a:endParaRPr lang="en-US" sz="2400" dirty="0">
              <a:solidFill>
                <a:srgbClr val="00395D"/>
              </a:solidFill>
              <a:latin typeface="Avenir Next Regular"/>
              <a:cs typeface="Avenir Next Regular"/>
            </a:endParaRPr>
          </a:p>
        </p:txBody>
      </p:sp>
    </p:spTree>
    <p:extLst>
      <p:ext uri="{BB962C8B-B14F-4D97-AF65-F5344CB8AC3E}">
        <p14:creationId xmlns:p14="http://schemas.microsoft.com/office/powerpoint/2010/main" val="129914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2" y="5857562"/>
            <a:ext cx="2870300" cy="787714"/>
          </a:xfrm>
          <a:prstGeom prst="rect">
            <a:avLst/>
          </a:prstGeom>
        </p:spPr>
      </p:pic>
      <p:pic>
        <p:nvPicPr>
          <p:cNvPr id="6" name="Picture 5"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41" y="5978210"/>
            <a:ext cx="2065748" cy="668786"/>
          </a:xfrm>
          <a:prstGeom prst="rect">
            <a:avLst/>
          </a:prstGeom>
        </p:spPr>
      </p:pic>
      <p:sp>
        <p:nvSpPr>
          <p:cNvPr id="12" name="Content Placeholder 11"/>
          <p:cNvSpPr>
            <a:spLocks noGrp="1"/>
          </p:cNvSpPr>
          <p:nvPr>
            <p:ph sz="half" idx="1"/>
          </p:nvPr>
        </p:nvSpPr>
        <p:spPr>
          <a:xfrm>
            <a:off x="4440255" y="626097"/>
            <a:ext cx="4417235" cy="5290701"/>
          </a:xfrm>
        </p:spPr>
        <p:txBody>
          <a:bodyPr>
            <a:normAutofit/>
          </a:bodyPr>
          <a:lstStyle/>
          <a:p>
            <a:pPr marL="0" indent="0">
              <a:buNone/>
            </a:pPr>
            <a:r>
              <a:rPr lang="en-US" b="1" dirty="0" smtClean="0">
                <a:solidFill>
                  <a:srgbClr val="004065"/>
                </a:solidFill>
                <a:latin typeface="Times" pitchFamily="18" charset="0"/>
              </a:rPr>
              <a:t>Olga </a:t>
            </a:r>
            <a:r>
              <a:rPr lang="en-US" b="1" dirty="0">
                <a:solidFill>
                  <a:srgbClr val="004065"/>
                </a:solidFill>
                <a:latin typeface="Times" pitchFamily="18" charset="0"/>
              </a:rPr>
              <a:t>Acosta Price, PhD</a:t>
            </a:r>
          </a:p>
          <a:p>
            <a:pPr marL="0" indent="0">
              <a:spcAft>
                <a:spcPts val="600"/>
              </a:spcAft>
              <a:buNone/>
            </a:pPr>
            <a:r>
              <a:rPr lang="en-US" dirty="0">
                <a:latin typeface="Times" pitchFamily="18" charset="0"/>
              </a:rPr>
              <a:t>Associate Professor, Milken Institute School of Public Health, The George Washington University</a:t>
            </a:r>
            <a:r>
              <a:rPr lang="en-US" b="1" dirty="0">
                <a:solidFill>
                  <a:srgbClr val="004065"/>
                </a:solidFill>
                <a:latin typeface="Times" pitchFamily="18" charset="0"/>
              </a:rPr>
              <a:t> </a:t>
            </a:r>
          </a:p>
          <a:p>
            <a:pPr marL="0" indent="0">
              <a:spcAft>
                <a:spcPts val="600"/>
              </a:spcAft>
              <a:buNone/>
            </a:pPr>
            <a:r>
              <a:rPr lang="en-US" dirty="0">
                <a:latin typeface="Times" pitchFamily="18" charset="0"/>
              </a:rPr>
              <a:t>Director, The Center for Health and Health Care in Schools</a:t>
            </a:r>
          </a:p>
          <a:p>
            <a:pPr marL="0" indent="0">
              <a:buNone/>
            </a:pPr>
            <a:r>
              <a:rPr lang="en-US" b="1" dirty="0">
                <a:latin typeface="Times" pitchFamily="18" charset="0"/>
              </a:rPr>
              <a:t>Phone: </a:t>
            </a:r>
            <a:r>
              <a:rPr lang="en-US" dirty="0">
                <a:latin typeface="Times" pitchFamily="18" charset="0"/>
              </a:rPr>
              <a:t>202-994-4848</a:t>
            </a:r>
          </a:p>
          <a:p>
            <a:pPr marL="0" indent="0">
              <a:spcAft>
                <a:spcPts val="1200"/>
              </a:spcAft>
              <a:buNone/>
            </a:pPr>
            <a:r>
              <a:rPr lang="en-US" b="1" dirty="0">
                <a:latin typeface="Times" pitchFamily="18" charset="0"/>
              </a:rPr>
              <a:t>Email</a:t>
            </a:r>
            <a:r>
              <a:rPr lang="en-US" dirty="0">
                <a:latin typeface="Times" pitchFamily="18" charset="0"/>
              </a:rPr>
              <a:t>: </a:t>
            </a:r>
            <a:r>
              <a:rPr lang="en-US" dirty="0">
                <a:latin typeface="Times" pitchFamily="18" charset="0"/>
                <a:hlinkClick r:id="rId5"/>
              </a:rPr>
              <a:t>oaprice@gwu.edu</a:t>
            </a:r>
            <a:r>
              <a:rPr lang="en-US" dirty="0">
                <a:latin typeface="Times" pitchFamily="18" charset="0"/>
              </a:rPr>
              <a:t> </a:t>
            </a:r>
          </a:p>
        </p:txBody>
      </p:sp>
      <p:sp>
        <p:nvSpPr>
          <p:cNvPr id="14" name="Content Placeholder 2"/>
          <p:cNvSpPr txBox="1">
            <a:spLocks/>
          </p:cNvSpPr>
          <p:nvPr/>
        </p:nvSpPr>
        <p:spPr>
          <a:xfrm>
            <a:off x="436037" y="4515960"/>
            <a:ext cx="3473132" cy="974833"/>
          </a:xfrm>
          <a:prstGeom prst="rect">
            <a:avLst/>
          </a:prstGeom>
        </p:spPr>
        <p:txBody>
          <a:bodyPr lIns="91407" tIns="45704" rIns="91407" bIns="45704" anchor="t"/>
          <a:lstStyle>
            <a:lvl1pPr marL="0" indent="0" algn="l" defTabSz="457200" rtl="0" eaLnBrk="1" latinLnBrk="0" hangingPunct="1">
              <a:spcBef>
                <a:spcPct val="20000"/>
              </a:spcBef>
              <a:buClrTx/>
              <a:buFont typeface="Arial"/>
              <a:buNone/>
              <a:defRPr sz="3600" b="1"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i="1" kern="1200">
                <a:solidFill>
                  <a:srgbClr val="FFFFFF"/>
                </a:solidFill>
                <a:latin typeface="Times"/>
                <a:ea typeface="+mn-ea"/>
                <a:cs typeface="Time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i="1" dirty="0">
                <a:solidFill>
                  <a:srgbClr val="004065"/>
                </a:solidFill>
                <a:latin typeface="Times" pitchFamily="18" charset="0"/>
              </a:rPr>
              <a:t>Thank you! </a:t>
            </a:r>
          </a:p>
        </p:txBody>
      </p:sp>
      <p:pic>
        <p:nvPicPr>
          <p:cNvPr id="7" name="Picture 7" descr="MGP_Connexions_009"/>
          <p:cNvPicPr>
            <a:picLocks noChangeAspect="1" noChangeArrowheads="1"/>
          </p:cNvPicPr>
          <p:nvPr/>
        </p:nvPicPr>
        <p:blipFill>
          <a:blip r:embed="rId6" cstate="print"/>
          <a:srcRect/>
          <a:stretch>
            <a:fillRect/>
          </a:stretch>
        </p:blipFill>
        <p:spPr bwMode="auto">
          <a:xfrm>
            <a:off x="290912" y="1216598"/>
            <a:ext cx="3820468" cy="2441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9217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4485" y="3253339"/>
            <a:ext cx="3724976" cy="1692771"/>
          </a:xfrm>
          <a:prstGeom prst="rect">
            <a:avLst/>
          </a:prstGeom>
          <a:noFill/>
        </p:spPr>
        <p:txBody>
          <a:bodyPr wrap="square" rtlCol="0">
            <a:spAutoFit/>
          </a:bodyPr>
          <a:lstStyle/>
          <a:p>
            <a:pPr algn="ctr"/>
            <a:r>
              <a:rPr lang="en-US" sz="2400" b="1" dirty="0" smtClean="0">
                <a:solidFill>
                  <a:prstClr val="black"/>
                </a:solidFill>
              </a:rPr>
              <a:t>Michael Long, SD, MPH</a:t>
            </a:r>
          </a:p>
          <a:p>
            <a:pPr algn="ctr"/>
            <a:r>
              <a:rPr lang="en-US" sz="1600" b="1" dirty="0" smtClean="0">
                <a:solidFill>
                  <a:prstClr val="black"/>
                </a:solidFill>
              </a:rPr>
              <a:t>Assistant Professor</a:t>
            </a:r>
          </a:p>
          <a:p>
            <a:pPr algn="ctr"/>
            <a:r>
              <a:rPr lang="en-US" sz="1600" b="1" dirty="0" smtClean="0">
                <a:solidFill>
                  <a:prstClr val="black"/>
                </a:solidFill>
              </a:rPr>
              <a:t>Department of Prevention and Community Health</a:t>
            </a:r>
          </a:p>
          <a:p>
            <a:pPr algn="ctr"/>
            <a:r>
              <a:rPr lang="en-US" sz="1600" b="1" dirty="0" smtClean="0">
                <a:solidFill>
                  <a:prstClr val="black"/>
                </a:solidFill>
              </a:rPr>
              <a:t>Milken Institute School of Public Health</a:t>
            </a:r>
          </a:p>
          <a:p>
            <a:pPr algn="ctr"/>
            <a:r>
              <a:rPr lang="en-US" sz="1600" b="1" dirty="0" smtClean="0">
                <a:solidFill>
                  <a:prstClr val="black"/>
                </a:solidFill>
              </a:rPr>
              <a:t>The George Washington University</a:t>
            </a:r>
            <a:endParaRPr lang="en-US" sz="1600" b="1" dirty="0">
              <a:solidFill>
                <a:prstClr val="black"/>
              </a:solidFill>
            </a:endParaRPr>
          </a:p>
        </p:txBody>
      </p:sp>
    </p:spTree>
    <p:extLst>
      <p:ext uri="{BB962C8B-B14F-4D97-AF65-F5344CB8AC3E}">
        <p14:creationId xmlns:p14="http://schemas.microsoft.com/office/powerpoint/2010/main" val="3651947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5101"/>
            <a:ext cx="7886700" cy="1325563"/>
          </a:xfrm>
        </p:spPr>
        <p:txBody>
          <a:bodyPr/>
          <a:lstStyle/>
          <a:p>
            <a:r>
              <a:rPr lang="en-US" dirty="0" smtClean="0"/>
              <a:t>Strategic Science</a:t>
            </a:r>
            <a:endParaRPr lang="en-US" dirty="0"/>
          </a:p>
        </p:txBody>
      </p:sp>
      <p:sp>
        <p:nvSpPr>
          <p:cNvPr id="3" name="Content Placeholder 2"/>
          <p:cNvSpPr>
            <a:spLocks noGrp="1"/>
          </p:cNvSpPr>
          <p:nvPr>
            <p:ph idx="1"/>
          </p:nvPr>
        </p:nvSpPr>
        <p:spPr>
          <a:xfrm>
            <a:off x="2310416" y="6385493"/>
            <a:ext cx="4523167" cy="472507"/>
          </a:xfrm>
        </p:spPr>
        <p:txBody>
          <a:bodyPr>
            <a:normAutofit/>
          </a:bodyPr>
          <a:lstStyle/>
          <a:p>
            <a:pPr marL="0" indent="0">
              <a:buNone/>
            </a:pPr>
            <a:r>
              <a:rPr lang="en-US" sz="1800" dirty="0" smtClean="0"/>
              <a:t>Brownell and Roberto. </a:t>
            </a:r>
            <a:r>
              <a:rPr lang="en-US" sz="1800" i="1" dirty="0" smtClean="0"/>
              <a:t>The Lancet</a:t>
            </a:r>
            <a:r>
              <a:rPr lang="en-US" sz="1800" dirty="0" smtClean="0"/>
              <a:t> (2015)</a:t>
            </a:r>
            <a:endParaRPr lang="en-US" sz="1800" dirty="0"/>
          </a:p>
        </p:txBody>
      </p:sp>
      <p:sp>
        <p:nvSpPr>
          <p:cNvPr id="4" name="TextBox 3"/>
          <p:cNvSpPr txBox="1"/>
          <p:nvPr/>
        </p:nvSpPr>
        <p:spPr>
          <a:xfrm>
            <a:off x="2993457" y="1738586"/>
            <a:ext cx="3686476" cy="830997"/>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Identify change agents</a:t>
            </a:r>
          </a:p>
        </p:txBody>
      </p:sp>
      <p:sp>
        <p:nvSpPr>
          <p:cNvPr id="5" name="TextBox 4"/>
          <p:cNvSpPr txBox="1"/>
          <p:nvPr/>
        </p:nvSpPr>
        <p:spPr>
          <a:xfrm>
            <a:off x="2993457" y="2903712"/>
            <a:ext cx="3686476" cy="830997"/>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Develop strategic questions</a:t>
            </a:r>
          </a:p>
        </p:txBody>
      </p:sp>
      <p:sp>
        <p:nvSpPr>
          <p:cNvPr id="6" name="TextBox 5"/>
          <p:cNvSpPr txBox="1"/>
          <p:nvPr/>
        </p:nvSpPr>
        <p:spPr>
          <a:xfrm>
            <a:off x="2993457" y="4107851"/>
            <a:ext cx="3686476" cy="727571"/>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Scholarship</a:t>
            </a:r>
          </a:p>
        </p:txBody>
      </p:sp>
      <p:sp>
        <p:nvSpPr>
          <p:cNvPr id="7" name="TextBox 6"/>
          <p:cNvSpPr txBox="1"/>
          <p:nvPr/>
        </p:nvSpPr>
        <p:spPr>
          <a:xfrm>
            <a:off x="2993457" y="5234877"/>
            <a:ext cx="3686476" cy="727571"/>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Communications</a:t>
            </a:r>
          </a:p>
        </p:txBody>
      </p:sp>
      <p:cxnSp>
        <p:nvCxnSpPr>
          <p:cNvPr id="9" name="Straight Arrow Connector 8"/>
          <p:cNvCxnSpPr>
            <a:stCxn id="4" idx="2"/>
            <a:endCxn id="5" idx="0"/>
          </p:cNvCxnSpPr>
          <p:nvPr/>
        </p:nvCxnSpPr>
        <p:spPr>
          <a:xfrm>
            <a:off x="4836695" y="2569583"/>
            <a:ext cx="0" cy="3341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51270" y="3751886"/>
            <a:ext cx="0" cy="3341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49395" y="4855583"/>
            <a:ext cx="0" cy="3341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7" idx="2"/>
          </p:cNvCxnSpPr>
          <p:nvPr/>
        </p:nvCxnSpPr>
        <p:spPr>
          <a:xfrm rot="5400000" flipH="1">
            <a:off x="1716810" y="2842563"/>
            <a:ext cx="3841476" cy="2398295"/>
          </a:xfrm>
          <a:prstGeom prst="bentConnector3">
            <a:avLst>
              <a:gd name="adj1" fmla="val -5951"/>
            </a:avLst>
          </a:prstGeom>
          <a:ln w="57150"/>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09825" y="2097447"/>
            <a:ext cx="558800" cy="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1667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Getting Junk Food out of Schools</a:t>
            </a:r>
            <a:endParaRPr lang="en-US" dirty="0"/>
          </a:p>
        </p:txBody>
      </p:sp>
      <p:sp>
        <p:nvSpPr>
          <p:cNvPr id="3" name="Content Placeholder 2"/>
          <p:cNvSpPr>
            <a:spLocks noGrp="1"/>
          </p:cNvSpPr>
          <p:nvPr>
            <p:ph idx="1"/>
          </p:nvPr>
        </p:nvSpPr>
        <p:spPr>
          <a:xfrm>
            <a:off x="628650" y="1693479"/>
            <a:ext cx="7886700" cy="4184650"/>
          </a:xfrm>
        </p:spPr>
        <p:txBody>
          <a:bodyPr/>
          <a:lstStyle/>
          <a:p>
            <a:r>
              <a:rPr lang="en-US" dirty="0" smtClean="0"/>
              <a:t>In 2006, Connecticut's Healthy Food Certification (HFC) offered school districts $0.10 per student per day if they stopped selling junk food on the side of the school meal program</a:t>
            </a:r>
          </a:p>
          <a:p>
            <a:r>
              <a:rPr lang="en-US" dirty="0" smtClean="0"/>
              <a:t>One of the hopes of program was that it would increase school meal participation</a:t>
            </a:r>
          </a:p>
          <a:p>
            <a:r>
              <a:rPr lang="en-US" dirty="0" smtClean="0"/>
              <a:t>Half of the districts joined the program in the first year, which increased to 2/3 by 2009</a:t>
            </a:r>
          </a:p>
          <a:p>
            <a:endParaRPr lang="en-US" dirty="0"/>
          </a:p>
        </p:txBody>
      </p:sp>
      <p:sp>
        <p:nvSpPr>
          <p:cNvPr id="4" name="TextBox 3"/>
          <p:cNvSpPr txBox="1"/>
          <p:nvPr/>
        </p:nvSpPr>
        <p:spPr>
          <a:xfrm>
            <a:off x="2367815" y="6420051"/>
            <a:ext cx="5486400" cy="369332"/>
          </a:xfrm>
          <a:prstGeom prst="rect">
            <a:avLst/>
          </a:prstGeom>
          <a:noFill/>
        </p:spPr>
        <p:txBody>
          <a:bodyPr wrap="square" rtlCol="0">
            <a:spAutoFit/>
          </a:bodyPr>
          <a:lstStyle/>
          <a:p>
            <a:r>
              <a:rPr lang="en-US" dirty="0" smtClean="0">
                <a:solidFill>
                  <a:prstClr val="black"/>
                </a:solidFill>
              </a:rPr>
              <a:t>Long MW et al. </a:t>
            </a:r>
            <a:r>
              <a:rPr lang="en-US" i="1" dirty="0" smtClean="0">
                <a:solidFill>
                  <a:prstClr val="black"/>
                </a:solidFill>
              </a:rPr>
              <a:t>American Journal of Public Health (2013)</a:t>
            </a:r>
            <a:endParaRPr lang="en-US" i="1" dirty="0">
              <a:solidFill>
                <a:prstClr val="black"/>
              </a:solidFill>
            </a:endParaRPr>
          </a:p>
        </p:txBody>
      </p:sp>
    </p:spTree>
    <p:extLst>
      <p:ext uri="{BB962C8B-B14F-4D97-AF65-F5344CB8AC3E}">
        <p14:creationId xmlns:p14="http://schemas.microsoft.com/office/powerpoint/2010/main" val="130352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Junk Food out of Schools</a:t>
            </a:r>
          </a:p>
        </p:txBody>
      </p:sp>
      <p:sp>
        <p:nvSpPr>
          <p:cNvPr id="3" name="Content Placeholder 2"/>
          <p:cNvSpPr>
            <a:spLocks noGrp="1"/>
          </p:cNvSpPr>
          <p:nvPr>
            <p:ph idx="1"/>
          </p:nvPr>
        </p:nvSpPr>
        <p:spPr/>
        <p:txBody>
          <a:bodyPr>
            <a:normAutofit fontScale="92500"/>
          </a:bodyPr>
          <a:lstStyle/>
          <a:p>
            <a:r>
              <a:rPr lang="en-US" dirty="0" smtClean="0"/>
              <a:t>We worked with CT State Department of Education to evaluate whether meal participation went up and revenue effect</a:t>
            </a:r>
          </a:p>
          <a:p>
            <a:r>
              <a:rPr lang="en-US" dirty="0" smtClean="0"/>
              <a:t>Used existing lunch participation data from 904 schools in 154 districts from 2004-2010 </a:t>
            </a:r>
          </a:p>
          <a:p>
            <a:r>
              <a:rPr lang="en-US" dirty="0" smtClean="0"/>
              <a:t>Participation increased overall, with a small decline (1.9%) in elementary school free lunch, a 5% increase in middle school paid, and 4-5% increase across all high school meal programs</a:t>
            </a:r>
          </a:p>
          <a:p>
            <a:r>
              <a:rPr lang="en-US" dirty="0" smtClean="0"/>
              <a:t>Estimated $30,000 revenue increase for average district</a:t>
            </a:r>
            <a:endParaRPr lang="en-US" dirty="0"/>
          </a:p>
        </p:txBody>
      </p:sp>
      <p:sp>
        <p:nvSpPr>
          <p:cNvPr id="5" name="TextBox 4"/>
          <p:cNvSpPr txBox="1"/>
          <p:nvPr/>
        </p:nvSpPr>
        <p:spPr>
          <a:xfrm>
            <a:off x="2491339" y="6245192"/>
            <a:ext cx="5486400" cy="369332"/>
          </a:xfrm>
          <a:prstGeom prst="rect">
            <a:avLst/>
          </a:prstGeom>
          <a:noFill/>
        </p:spPr>
        <p:txBody>
          <a:bodyPr wrap="square" rtlCol="0">
            <a:spAutoFit/>
          </a:bodyPr>
          <a:lstStyle/>
          <a:p>
            <a:r>
              <a:rPr lang="en-US" dirty="0" smtClean="0">
                <a:solidFill>
                  <a:prstClr val="black"/>
                </a:solidFill>
              </a:rPr>
              <a:t>Long MW et al. </a:t>
            </a:r>
            <a:r>
              <a:rPr lang="en-US" i="1" dirty="0" smtClean="0">
                <a:solidFill>
                  <a:prstClr val="black"/>
                </a:solidFill>
              </a:rPr>
              <a:t>American Journal of Public Health (2013)</a:t>
            </a:r>
            <a:endParaRPr lang="en-US" i="1" dirty="0">
              <a:solidFill>
                <a:prstClr val="black"/>
              </a:solidFill>
            </a:endParaRPr>
          </a:p>
        </p:txBody>
      </p:sp>
    </p:spTree>
    <p:extLst>
      <p:ext uri="{BB962C8B-B14F-4D97-AF65-F5344CB8AC3E}">
        <p14:creationId xmlns:p14="http://schemas.microsoft.com/office/powerpoint/2010/main" val="17579257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Junk Food out of Schools</a:t>
            </a:r>
          </a:p>
        </p:txBody>
      </p:sp>
      <p:sp>
        <p:nvSpPr>
          <p:cNvPr id="3" name="Content Placeholder 2"/>
          <p:cNvSpPr>
            <a:spLocks noGrp="1"/>
          </p:cNvSpPr>
          <p:nvPr>
            <p:ph idx="1"/>
          </p:nvPr>
        </p:nvSpPr>
        <p:spPr/>
        <p:txBody>
          <a:bodyPr>
            <a:normAutofit/>
          </a:bodyPr>
          <a:lstStyle/>
          <a:p>
            <a:r>
              <a:rPr lang="en-US" dirty="0" smtClean="0"/>
              <a:t>CT SDE program officer was a coauthor on our publication. Findings communicated to state legislators and other stakeholders</a:t>
            </a:r>
          </a:p>
          <a:p>
            <a:r>
              <a:rPr lang="en-US" dirty="0" smtClean="0"/>
              <a:t>For 2017-2018 school year, 90% of eligible districts are implementing the program</a:t>
            </a:r>
          </a:p>
          <a:p>
            <a:r>
              <a:rPr lang="en-US" dirty="0" smtClean="0"/>
              <a:t>Our findings have been integrated into CDC and USDA publications supporting national healthy competitive food standards </a:t>
            </a:r>
            <a:endParaRPr lang="en-US" dirty="0"/>
          </a:p>
        </p:txBody>
      </p:sp>
      <p:sp>
        <p:nvSpPr>
          <p:cNvPr id="5" name="TextBox 4"/>
          <p:cNvSpPr txBox="1"/>
          <p:nvPr/>
        </p:nvSpPr>
        <p:spPr>
          <a:xfrm>
            <a:off x="2491339" y="6245192"/>
            <a:ext cx="5486400" cy="369332"/>
          </a:xfrm>
          <a:prstGeom prst="rect">
            <a:avLst/>
          </a:prstGeom>
          <a:noFill/>
        </p:spPr>
        <p:txBody>
          <a:bodyPr wrap="square" rtlCol="0">
            <a:spAutoFit/>
          </a:bodyPr>
          <a:lstStyle/>
          <a:p>
            <a:r>
              <a:rPr lang="en-US" dirty="0" smtClean="0">
                <a:solidFill>
                  <a:prstClr val="black"/>
                </a:solidFill>
              </a:rPr>
              <a:t>Long MW et al. </a:t>
            </a:r>
            <a:r>
              <a:rPr lang="en-US" i="1" dirty="0" smtClean="0">
                <a:solidFill>
                  <a:prstClr val="black"/>
                </a:solidFill>
              </a:rPr>
              <a:t>American Journal of Public Health (2013)</a:t>
            </a:r>
            <a:endParaRPr lang="en-US" i="1" dirty="0">
              <a:solidFill>
                <a:prstClr val="black"/>
              </a:solidFill>
            </a:endParaRPr>
          </a:p>
        </p:txBody>
      </p:sp>
    </p:spTree>
    <p:extLst>
      <p:ext uri="{BB962C8B-B14F-4D97-AF65-F5344CB8AC3E}">
        <p14:creationId xmlns:p14="http://schemas.microsoft.com/office/powerpoint/2010/main" val="96042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5101"/>
            <a:ext cx="7886700" cy="1325563"/>
          </a:xfrm>
        </p:spPr>
        <p:txBody>
          <a:bodyPr/>
          <a:lstStyle/>
          <a:p>
            <a:r>
              <a:rPr lang="en-US" dirty="0" smtClean="0"/>
              <a:t>Strategic Science</a:t>
            </a:r>
            <a:endParaRPr lang="en-US" dirty="0"/>
          </a:p>
        </p:txBody>
      </p:sp>
      <p:sp>
        <p:nvSpPr>
          <p:cNvPr id="3" name="Content Placeholder 2"/>
          <p:cNvSpPr>
            <a:spLocks noGrp="1"/>
          </p:cNvSpPr>
          <p:nvPr>
            <p:ph idx="1"/>
          </p:nvPr>
        </p:nvSpPr>
        <p:spPr>
          <a:xfrm>
            <a:off x="2310416" y="6385493"/>
            <a:ext cx="4523167" cy="472507"/>
          </a:xfrm>
        </p:spPr>
        <p:txBody>
          <a:bodyPr>
            <a:normAutofit/>
          </a:bodyPr>
          <a:lstStyle/>
          <a:p>
            <a:pPr marL="0" indent="0">
              <a:buNone/>
            </a:pPr>
            <a:r>
              <a:rPr lang="en-US" sz="1800" dirty="0" smtClean="0"/>
              <a:t>Brownell and Roberto. </a:t>
            </a:r>
            <a:r>
              <a:rPr lang="en-US" sz="1800" i="1" dirty="0" smtClean="0"/>
              <a:t>The Lancet</a:t>
            </a:r>
            <a:r>
              <a:rPr lang="en-US" sz="1800" dirty="0" smtClean="0"/>
              <a:t> (2015)</a:t>
            </a:r>
            <a:endParaRPr lang="en-US" sz="1800" dirty="0"/>
          </a:p>
        </p:txBody>
      </p:sp>
      <p:sp>
        <p:nvSpPr>
          <p:cNvPr id="4" name="TextBox 3"/>
          <p:cNvSpPr txBox="1"/>
          <p:nvPr/>
        </p:nvSpPr>
        <p:spPr>
          <a:xfrm>
            <a:off x="2993457" y="1738586"/>
            <a:ext cx="3686476" cy="830997"/>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Identify change agents</a:t>
            </a:r>
          </a:p>
        </p:txBody>
      </p:sp>
      <p:sp>
        <p:nvSpPr>
          <p:cNvPr id="5" name="TextBox 4"/>
          <p:cNvSpPr txBox="1"/>
          <p:nvPr/>
        </p:nvSpPr>
        <p:spPr>
          <a:xfrm>
            <a:off x="2993457" y="2903712"/>
            <a:ext cx="3686476" cy="830997"/>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Develop strategic questions</a:t>
            </a:r>
          </a:p>
        </p:txBody>
      </p:sp>
      <p:sp>
        <p:nvSpPr>
          <p:cNvPr id="6" name="TextBox 5"/>
          <p:cNvSpPr txBox="1"/>
          <p:nvPr/>
        </p:nvSpPr>
        <p:spPr>
          <a:xfrm>
            <a:off x="2993457" y="4107851"/>
            <a:ext cx="3686476" cy="727571"/>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Scholarship</a:t>
            </a:r>
          </a:p>
        </p:txBody>
      </p:sp>
      <p:sp>
        <p:nvSpPr>
          <p:cNvPr id="7" name="TextBox 6"/>
          <p:cNvSpPr txBox="1"/>
          <p:nvPr/>
        </p:nvSpPr>
        <p:spPr>
          <a:xfrm>
            <a:off x="2993457" y="5234877"/>
            <a:ext cx="3686476" cy="727571"/>
          </a:xfrm>
          <a:prstGeom prst="rect">
            <a:avLst/>
          </a:prstGeom>
          <a:solidFill>
            <a:schemeClr val="accent1">
              <a:lumMod val="60000"/>
              <a:lumOff val="40000"/>
            </a:schemeClr>
          </a:solidFill>
          <a:ln>
            <a:solidFill>
              <a:schemeClr val="accent1">
                <a:lumMod val="50000"/>
              </a:schemeClr>
            </a:solidFill>
          </a:ln>
        </p:spPr>
        <p:txBody>
          <a:bodyPr wrap="square" rtlCol="0" anchor="ctr">
            <a:spAutoFit/>
          </a:bodyPr>
          <a:lstStyle/>
          <a:p>
            <a:pPr algn="ctr">
              <a:lnSpc>
                <a:spcPct val="200000"/>
              </a:lnSpc>
              <a:spcBef>
                <a:spcPts val="600"/>
              </a:spcBef>
              <a:spcAft>
                <a:spcPts val="600"/>
              </a:spcAft>
            </a:pPr>
            <a:r>
              <a:rPr lang="en-US" sz="2400" dirty="0" smtClean="0">
                <a:solidFill>
                  <a:prstClr val="black"/>
                </a:solidFill>
              </a:rPr>
              <a:t>Communications</a:t>
            </a:r>
          </a:p>
        </p:txBody>
      </p:sp>
      <p:cxnSp>
        <p:nvCxnSpPr>
          <p:cNvPr id="9" name="Straight Arrow Connector 8"/>
          <p:cNvCxnSpPr>
            <a:stCxn id="4" idx="2"/>
            <a:endCxn id="5" idx="0"/>
          </p:cNvCxnSpPr>
          <p:nvPr/>
        </p:nvCxnSpPr>
        <p:spPr>
          <a:xfrm>
            <a:off x="4836695" y="2569583"/>
            <a:ext cx="0" cy="3341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51270" y="3751886"/>
            <a:ext cx="0" cy="3341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49395" y="4855583"/>
            <a:ext cx="0" cy="3341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7" idx="2"/>
          </p:cNvCxnSpPr>
          <p:nvPr/>
        </p:nvCxnSpPr>
        <p:spPr>
          <a:xfrm rot="5400000" flipH="1">
            <a:off x="1716810" y="2842563"/>
            <a:ext cx="3841476" cy="2398295"/>
          </a:xfrm>
          <a:prstGeom prst="bentConnector3">
            <a:avLst>
              <a:gd name="adj1" fmla="val -5951"/>
            </a:avLst>
          </a:prstGeom>
          <a:ln w="57150"/>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09825" y="2097447"/>
            <a:ext cx="558800" cy="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280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1219200" y="1447800"/>
            <a:ext cx="7924800" cy="4876800"/>
          </a:xfrm>
        </p:spPr>
        <p:txBody>
          <a:bodyPr/>
          <a:lstStyle/>
          <a:p>
            <a:pPr marL="0" indent="0" algn="ctr" eaLnBrk="1" hangingPunct="1">
              <a:buFont typeface="Arial" charset="0"/>
              <a:buNone/>
            </a:pPr>
            <a:r>
              <a:rPr lang="en-US" altLang="en-US" sz="4800" b="1" smtClean="0">
                <a:latin typeface="Arial" charset="0"/>
                <a:cs typeface="Arial" charset="0"/>
              </a:rPr>
              <a:t>Mary’s Center</a:t>
            </a:r>
          </a:p>
          <a:p>
            <a:pPr marL="0" indent="0" algn="ctr" eaLnBrk="1" hangingPunct="1">
              <a:buFont typeface="Arial" charset="0"/>
              <a:buNone/>
            </a:pPr>
            <a:r>
              <a:rPr lang="en-US" altLang="en-US" sz="4800" b="1" smtClean="0">
                <a:latin typeface="Arial" charset="0"/>
                <a:cs typeface="Arial" charset="0"/>
              </a:rPr>
              <a:t> School Based Mental Health Program </a:t>
            </a:r>
          </a:p>
          <a:p>
            <a:pPr marL="0" indent="0" algn="ctr" eaLnBrk="1" hangingPunct="1">
              <a:buFont typeface="Arial" charset="0"/>
              <a:buNone/>
            </a:pPr>
            <a:r>
              <a:rPr lang="en-US" altLang="en-US" sz="4800" b="1" smtClean="0">
                <a:latin typeface="Arial" charset="0"/>
                <a:cs typeface="Arial" charset="0"/>
              </a:rPr>
              <a:t>(SBMH)</a:t>
            </a:r>
          </a:p>
          <a:p>
            <a:pPr marL="0" indent="0" algn="ctr" eaLnBrk="1" hangingPunct="1">
              <a:buFont typeface="Arial" charset="0"/>
              <a:buNone/>
            </a:pPr>
            <a:endParaRPr lang="en-US" altLang="en-US" sz="1200" b="1" smtClean="0">
              <a:latin typeface="Arial" charset="0"/>
              <a:cs typeface="Arial" charset="0"/>
            </a:endParaRPr>
          </a:p>
          <a:p>
            <a:pPr marL="0" indent="0" algn="ctr" eaLnBrk="1" hangingPunct="1">
              <a:buFont typeface="Arial" charset="0"/>
              <a:buNone/>
            </a:pPr>
            <a:r>
              <a:rPr lang="en-US" altLang="en-US" sz="1400" b="1" smtClean="0">
                <a:latin typeface="Arial" charset="0"/>
                <a:cs typeface="Arial" charset="0"/>
              </a:rPr>
              <a:t>Marisa A. Parrella, LICSW, LCSW-C</a:t>
            </a:r>
          </a:p>
          <a:p>
            <a:pPr marL="0" indent="0" algn="ctr" eaLnBrk="1" hangingPunct="1">
              <a:buFont typeface="Arial" charset="0"/>
              <a:buNone/>
            </a:pPr>
            <a:r>
              <a:rPr lang="en-US" altLang="en-US" sz="1400" b="1" smtClean="0">
                <a:latin typeface="Arial" charset="0"/>
                <a:cs typeface="Arial" charset="0"/>
              </a:rPr>
              <a:t>Senior Clinical Manager</a:t>
            </a:r>
          </a:p>
          <a:p>
            <a:pPr marL="0" indent="0" algn="ctr" eaLnBrk="1" hangingPunct="1">
              <a:buFont typeface="Arial" charset="0"/>
              <a:buNone/>
            </a:pPr>
            <a:r>
              <a:rPr lang="en-US" altLang="en-US" sz="1400" b="1" smtClean="0">
                <a:latin typeface="Arial" charset="0"/>
                <a:cs typeface="Arial" charset="0"/>
                <a:hlinkClick r:id="rId3"/>
              </a:rPr>
              <a:t>mparrella@maryscenter.org</a:t>
            </a:r>
            <a:endParaRPr lang="en-US" altLang="en-US" sz="1400" b="1" smtClean="0">
              <a:latin typeface="Arial" charset="0"/>
              <a:cs typeface="Arial" charset="0"/>
            </a:endParaRPr>
          </a:p>
          <a:p>
            <a:pPr marL="0" indent="0" algn="ctr" eaLnBrk="1" hangingPunct="1">
              <a:buFont typeface="Arial" charset="0"/>
              <a:buNone/>
            </a:pPr>
            <a:r>
              <a:rPr lang="en-US" altLang="en-US" sz="1400" b="1" smtClean="0">
                <a:latin typeface="Arial" charset="0"/>
                <a:cs typeface="Arial" charset="0"/>
              </a:rPr>
              <a:t>202-674-3754</a:t>
            </a:r>
          </a:p>
          <a:p>
            <a:pPr marL="0" indent="0" algn="ctr" eaLnBrk="1" hangingPunct="1">
              <a:buFont typeface="Arial" charset="0"/>
              <a:buNone/>
            </a:pPr>
            <a:endParaRPr lang="en-US" altLang="en-US" sz="1400" b="1" smtClean="0"/>
          </a:p>
        </p:txBody>
      </p:sp>
      <p:sp>
        <p:nvSpPr>
          <p:cNvPr id="1433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spcBef>
                <a:spcPct val="0"/>
              </a:spcBef>
              <a:buFontTx/>
              <a:buNone/>
            </a:pPr>
            <a:fld id="{D00A6EF0-CC03-43C3-8692-7B8AB4F7F34C}" type="slidenum">
              <a:rPr lang="en-US" altLang="en-US" sz="1800">
                <a:solidFill>
                  <a:prstClr val="black"/>
                </a:solidFill>
                <a:latin typeface="Arial" charset="0"/>
              </a:rPr>
              <a:pPr>
                <a:spcBef>
                  <a:spcPct val="0"/>
                </a:spcBef>
                <a:buFontTx/>
                <a:buNone/>
              </a:pPr>
              <a:t>37</a:t>
            </a:fld>
            <a:endParaRPr lang="en-US" altLang="en-US" sz="1800">
              <a:solidFill>
                <a:prstClr val="black"/>
              </a:solidFill>
              <a:latin typeface="Arial" charset="0"/>
            </a:endParaRPr>
          </a:p>
        </p:txBody>
      </p:sp>
    </p:spTree>
    <p:extLst>
      <p:ext uri="{BB962C8B-B14F-4D97-AF65-F5344CB8AC3E}">
        <p14:creationId xmlns:p14="http://schemas.microsoft.com/office/powerpoint/2010/main" val="24953819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685800" y="-685800"/>
            <a:ext cx="8458200" cy="7543800"/>
          </a:xfrm>
        </p:spPr>
        <p:txBody>
          <a:bodyPr/>
          <a:lstStyle/>
          <a:p>
            <a:pPr eaLnBrk="1" hangingPunct="1"/>
            <a:r>
              <a:rPr lang="en-US" altLang="en-US" sz="1600" b="1" smtClean="0">
                <a:latin typeface="Georgia" pitchFamily="18" charset="0"/>
              </a:rPr>
              <a:t/>
            </a:r>
            <a:br>
              <a:rPr lang="en-US" altLang="en-US" sz="1600" b="1" smtClean="0">
                <a:latin typeface="Georgia" pitchFamily="18" charset="0"/>
              </a:rPr>
            </a:br>
            <a:r>
              <a:rPr lang="en-US" altLang="en-US" sz="1600" b="1" smtClean="0">
                <a:latin typeface="Georgia" pitchFamily="18" charset="0"/>
              </a:rPr>
              <a:t/>
            </a:r>
            <a:br>
              <a:rPr lang="en-US" altLang="en-US" sz="1600" b="1" smtClean="0">
                <a:latin typeface="Georgia" pitchFamily="18" charset="0"/>
              </a:rPr>
            </a:br>
            <a:r>
              <a:rPr lang="en-US" altLang="en-US" sz="1600" b="1" smtClean="0">
                <a:latin typeface="Georgia" pitchFamily="18" charset="0"/>
              </a:rPr>
              <a:t/>
            </a:r>
            <a:br>
              <a:rPr lang="en-US" altLang="en-US" sz="1600" b="1" smtClean="0">
                <a:latin typeface="Georgia" pitchFamily="18" charset="0"/>
              </a:rPr>
            </a:br>
            <a:r>
              <a:rPr lang="en-US" altLang="en-US" sz="1600" b="1" smtClean="0">
                <a:latin typeface="Georgia" pitchFamily="18" charset="0"/>
              </a:rPr>
              <a:t/>
            </a:r>
            <a:br>
              <a:rPr lang="en-US" altLang="en-US" sz="1600" b="1" smtClean="0">
                <a:latin typeface="Georgia" pitchFamily="18" charset="0"/>
              </a:rPr>
            </a:br>
            <a:r>
              <a:rPr lang="en-US" altLang="en-US" sz="1600" b="1" smtClean="0">
                <a:latin typeface="Georgia" pitchFamily="18" charset="0"/>
              </a:rPr>
              <a:t/>
            </a:r>
            <a:br>
              <a:rPr lang="en-US" altLang="en-US" sz="1600" b="1" smtClean="0">
                <a:latin typeface="Georgia" pitchFamily="18" charset="0"/>
              </a:rPr>
            </a:br>
            <a:r>
              <a:rPr lang="en-US" altLang="en-US" sz="1600" b="1" smtClean="0">
                <a:latin typeface="Georgia" pitchFamily="18" charset="0"/>
              </a:rPr>
              <a:t/>
            </a:r>
            <a:br>
              <a:rPr lang="en-US" altLang="en-US" sz="1600" b="1" smtClean="0">
                <a:latin typeface="Georgia" pitchFamily="18" charset="0"/>
              </a:rPr>
            </a:br>
            <a:r>
              <a:rPr lang="en-US" altLang="en-US" sz="2000" b="1" smtClean="0"/>
              <a:t/>
            </a:r>
            <a:br>
              <a:rPr lang="en-US" altLang="en-US" sz="2000" b="1" smtClean="0"/>
            </a:br>
            <a:r>
              <a:rPr lang="en-US" altLang="en-US" sz="2000" b="1" smtClean="0"/>
              <a:t>      </a:t>
            </a:r>
            <a:br>
              <a:rPr lang="en-US" altLang="en-US" sz="2000" b="1" smtClean="0"/>
            </a:br>
            <a:r>
              <a:rPr lang="en-US" altLang="en-US" sz="4000" b="1" smtClean="0"/>
              <a:t>Mary’s </a:t>
            </a:r>
            <a:br>
              <a:rPr lang="en-US" altLang="en-US" sz="4000" b="1" smtClean="0"/>
            </a:br>
            <a:r>
              <a:rPr lang="en-US" altLang="en-US" sz="4000" b="1" smtClean="0"/>
              <a:t>Center</a:t>
            </a:r>
            <a:r>
              <a:rPr lang="en-US" altLang="en-US" sz="3000" b="1" smtClean="0"/>
              <a:t/>
            </a:r>
            <a:br>
              <a:rPr lang="en-US" altLang="en-US" sz="3000" b="1" smtClean="0"/>
            </a:br>
            <a:r>
              <a:rPr lang="en-US" altLang="en-US" sz="2000" b="1" smtClean="0"/>
              <a:t/>
            </a:r>
            <a:br>
              <a:rPr lang="en-US" altLang="en-US" sz="2000" b="1" smtClean="0"/>
            </a:br>
            <a:r>
              <a:rPr lang="en-US" altLang="en-US" sz="2000" b="1" smtClean="0"/>
              <a:t>Our Mission:</a:t>
            </a:r>
            <a:br>
              <a:rPr lang="en-US" altLang="en-US" sz="2000" b="1" smtClean="0"/>
            </a:br>
            <a:r>
              <a:rPr lang="en-US" altLang="en-US" sz="2000" b="1" smtClean="0"/>
              <a:t>Building better futures through the delivery of </a:t>
            </a:r>
            <a:r>
              <a:rPr lang="en-US" altLang="en-US" sz="2000" b="1" u="sng" smtClean="0"/>
              <a:t>health care</a:t>
            </a:r>
            <a:r>
              <a:rPr lang="en-US" altLang="en-US" sz="2000" b="1" smtClean="0"/>
              <a:t>, </a:t>
            </a:r>
            <a:r>
              <a:rPr lang="en-US" altLang="en-US" sz="2000" b="1" u="sng" smtClean="0"/>
              <a:t>education</a:t>
            </a:r>
            <a:r>
              <a:rPr lang="en-US" altLang="en-US" sz="2000" b="1" smtClean="0"/>
              <a:t>, and </a:t>
            </a:r>
            <a:r>
              <a:rPr lang="en-US" altLang="en-US" sz="2000" b="1" u="sng" smtClean="0"/>
              <a:t>social services</a:t>
            </a:r>
            <a:r>
              <a:rPr lang="en-US" altLang="en-US" sz="2000" b="1" smtClean="0"/>
              <a:t> by embracing our culturally diverse community and providing the highest quality care, regardless of ability to pay.  </a:t>
            </a:r>
            <a:br>
              <a:rPr lang="en-US" altLang="en-US" sz="2000" b="1" smtClean="0"/>
            </a:br>
            <a:r>
              <a:rPr lang="en-US" altLang="en-US" sz="2000" b="1" smtClean="0">
                <a:solidFill>
                  <a:srgbClr val="E46C0A"/>
                </a:solidFill>
              </a:rPr>
              <a:t> </a:t>
            </a:r>
            <a:br>
              <a:rPr lang="en-US" altLang="en-US" sz="2000" b="1" smtClean="0">
                <a:solidFill>
                  <a:srgbClr val="E46C0A"/>
                </a:solidFill>
              </a:rPr>
            </a:br>
            <a:r>
              <a:rPr lang="en-US" altLang="en-US" sz="2000" b="1" smtClean="0">
                <a:solidFill>
                  <a:srgbClr val="0070C0"/>
                </a:solidFill>
              </a:rPr>
              <a:t>Became a Federally Qualified Health Center  in 2005</a:t>
            </a:r>
            <a:br>
              <a:rPr lang="en-US" altLang="en-US" sz="2000" b="1" smtClean="0">
                <a:solidFill>
                  <a:srgbClr val="0070C0"/>
                </a:solidFill>
              </a:rPr>
            </a:br>
            <a:r>
              <a:rPr lang="en-US" altLang="en-US" sz="2000" b="1" smtClean="0">
                <a:solidFill>
                  <a:srgbClr val="0070C0"/>
                </a:solidFill>
              </a:rPr>
              <a:t/>
            </a:r>
            <a:br>
              <a:rPr lang="en-US" altLang="en-US" sz="2000" b="1" smtClean="0">
                <a:solidFill>
                  <a:srgbClr val="0070C0"/>
                </a:solidFill>
              </a:rPr>
            </a:br>
            <a:r>
              <a:rPr lang="en-US" altLang="en-US" sz="2000" b="1" smtClean="0">
                <a:solidFill>
                  <a:srgbClr val="0070C0"/>
                </a:solidFill>
              </a:rPr>
              <a:t>Provide Culturally and Linguistically Appropriate Services </a:t>
            </a:r>
            <a:br>
              <a:rPr lang="en-US" altLang="en-US" sz="2000" b="1" smtClean="0">
                <a:solidFill>
                  <a:srgbClr val="0070C0"/>
                </a:solidFill>
              </a:rPr>
            </a:br>
            <a:r>
              <a:rPr lang="en-US" altLang="en-US" sz="2000" b="1" smtClean="0">
                <a:solidFill>
                  <a:srgbClr val="0070C0"/>
                </a:solidFill>
              </a:rPr>
              <a:t/>
            </a:r>
            <a:br>
              <a:rPr lang="en-US" altLang="en-US" sz="2000" b="1" smtClean="0">
                <a:solidFill>
                  <a:srgbClr val="0070C0"/>
                </a:solidFill>
              </a:rPr>
            </a:br>
            <a:r>
              <a:rPr lang="en-US" altLang="en-US" sz="2000" b="1" smtClean="0">
                <a:solidFill>
                  <a:srgbClr val="0070C0"/>
                </a:solidFill>
              </a:rPr>
              <a:t>Serve nearly 40,000 socially and medically vulnerable individuals</a:t>
            </a:r>
            <a:br>
              <a:rPr lang="en-US" altLang="en-US" sz="2000" b="1" smtClean="0">
                <a:solidFill>
                  <a:srgbClr val="0070C0"/>
                </a:solidFill>
              </a:rPr>
            </a:br>
            <a:r>
              <a:rPr lang="en-US" altLang="en-US" sz="2000" b="1" smtClean="0">
                <a:solidFill>
                  <a:srgbClr val="0070C0"/>
                </a:solidFill>
              </a:rPr>
              <a:t/>
            </a:r>
            <a:br>
              <a:rPr lang="en-US" altLang="en-US" sz="2000" b="1" smtClean="0">
                <a:solidFill>
                  <a:srgbClr val="0070C0"/>
                </a:solidFill>
              </a:rPr>
            </a:br>
            <a:r>
              <a:rPr lang="en-US" altLang="en-US" sz="2000" b="1" smtClean="0">
                <a:solidFill>
                  <a:srgbClr val="0070C0"/>
                </a:solidFill>
              </a:rPr>
              <a:t>Historic focus on serving low-income immigrant families </a:t>
            </a:r>
            <a:br>
              <a:rPr lang="en-US" altLang="en-US" sz="2000" b="1" smtClean="0">
                <a:solidFill>
                  <a:srgbClr val="0070C0"/>
                </a:solidFill>
              </a:rPr>
            </a:br>
            <a:r>
              <a:rPr lang="en-US" altLang="en-US" sz="1200" b="1" smtClean="0">
                <a:solidFill>
                  <a:srgbClr val="E46C0A"/>
                </a:solidFill>
                <a:latin typeface="Georgia" pitchFamily="18" charset="0"/>
              </a:rPr>
              <a:t/>
            </a:r>
            <a:br>
              <a:rPr lang="en-US" altLang="en-US" sz="1200" b="1" smtClean="0">
                <a:solidFill>
                  <a:srgbClr val="E46C0A"/>
                </a:solidFill>
                <a:latin typeface="Georgia" pitchFamily="18" charset="0"/>
              </a:rPr>
            </a:br>
            <a:r>
              <a:rPr lang="en-US" altLang="en-US" sz="1200" b="1" smtClean="0">
                <a:solidFill>
                  <a:srgbClr val="E46C0A"/>
                </a:solidFill>
                <a:latin typeface="Georgia" pitchFamily="18" charset="0"/>
              </a:rPr>
              <a:t/>
            </a:r>
            <a:br>
              <a:rPr lang="en-US" altLang="en-US" sz="1200" b="1" smtClean="0">
                <a:solidFill>
                  <a:srgbClr val="E46C0A"/>
                </a:solidFill>
                <a:latin typeface="Georgia" pitchFamily="18" charset="0"/>
              </a:rPr>
            </a:br>
            <a:endParaRPr lang="en-US" altLang="en-US" sz="1200" b="1" smtClean="0">
              <a:solidFill>
                <a:srgbClr val="E46C0A"/>
              </a:solidFill>
              <a:latin typeface="Georgia" pitchFamily="18" charset="0"/>
            </a:endParaRPr>
          </a:p>
        </p:txBody>
      </p:sp>
      <p:pic>
        <p:nvPicPr>
          <p:cNvPr id="16387" name="Picture 4"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09600"/>
            <a:ext cx="2286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P:\Advocacy and Communications\Pictures\Patients\Niki and m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12775"/>
            <a:ext cx="247491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768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5800" y="1447800"/>
            <a:ext cx="8229600" cy="381000"/>
          </a:xfrm>
        </p:spPr>
        <p:txBody>
          <a:bodyPr/>
          <a:lstStyle/>
          <a:p>
            <a:pPr eaLnBrk="1" hangingPunct="1"/>
            <a:r>
              <a:rPr lang="en-US" altLang="en-US" sz="4000" b="1" smtClean="0"/>
              <a:t>Mary’</a:t>
            </a:r>
            <a:r>
              <a:rPr lang="en-US" altLang="ja-JP" sz="4000" b="1" smtClean="0"/>
              <a:t>s Center’s Social Change Model</a:t>
            </a:r>
            <a:r>
              <a:rPr lang="en-US" altLang="ja-JP" sz="2500" smtClean="0"/>
              <a:t/>
            </a:r>
            <a:br>
              <a:rPr lang="en-US" altLang="ja-JP" sz="2500" smtClean="0"/>
            </a:br>
            <a:endParaRPr lang="en-US" altLang="en-US" sz="2500" smtClean="0"/>
          </a:p>
        </p:txBody>
      </p:sp>
      <p:sp>
        <p:nvSpPr>
          <p:cNvPr id="18435" name="Content Placeholder 4"/>
          <p:cNvSpPr>
            <a:spLocks noGrp="1"/>
          </p:cNvSpPr>
          <p:nvPr>
            <p:ph idx="1"/>
          </p:nvPr>
        </p:nvSpPr>
        <p:spPr>
          <a:xfrm>
            <a:off x="5715000" y="2514600"/>
            <a:ext cx="2971800" cy="2971800"/>
          </a:xfrm>
        </p:spPr>
        <p:txBody>
          <a:bodyPr/>
          <a:lstStyle/>
          <a:p>
            <a:pPr algn="ctr" eaLnBrk="1" hangingPunct="1">
              <a:buFont typeface="Arial" charset="0"/>
              <a:buNone/>
            </a:pPr>
            <a:r>
              <a:rPr lang="en-US" altLang="en-US" sz="2500" b="1" i="1" smtClean="0"/>
              <a:t>Saves Lives</a:t>
            </a:r>
          </a:p>
          <a:p>
            <a:pPr algn="ctr" eaLnBrk="1" hangingPunct="1">
              <a:buFont typeface="Arial" charset="0"/>
              <a:buNone/>
            </a:pPr>
            <a:endParaRPr lang="en-US" altLang="en-US" sz="2500" b="1" i="1" smtClean="0"/>
          </a:p>
          <a:p>
            <a:pPr algn="ctr" eaLnBrk="1" hangingPunct="1">
              <a:buFont typeface="Arial" charset="0"/>
              <a:buNone/>
            </a:pPr>
            <a:r>
              <a:rPr lang="en-US" altLang="en-US" sz="2500" b="1" i="1" smtClean="0"/>
              <a:t>Stabilizes Families</a:t>
            </a:r>
          </a:p>
          <a:p>
            <a:pPr algn="ctr" eaLnBrk="1" hangingPunct="1">
              <a:buFont typeface="Arial" charset="0"/>
              <a:buNone/>
            </a:pPr>
            <a:endParaRPr lang="en-US" altLang="en-US" sz="2500" b="1" i="1" smtClean="0"/>
          </a:p>
          <a:p>
            <a:pPr algn="ctr" eaLnBrk="1" hangingPunct="1">
              <a:buFont typeface="Arial" charset="0"/>
              <a:buNone/>
            </a:pPr>
            <a:r>
              <a:rPr lang="en-US" altLang="en-US" sz="2500" b="1" i="1" smtClean="0"/>
              <a:t>Creates Stronger Communities</a:t>
            </a:r>
          </a:p>
          <a:p>
            <a:pPr eaLnBrk="1" hangingPunct="1"/>
            <a:endParaRPr lang="en-US" altLang="en-US" smtClean="0"/>
          </a:p>
        </p:txBody>
      </p:sp>
      <p:sp>
        <p:nvSpPr>
          <p:cNvPr id="7" name="Right Arrow 6">
            <a:extLst>
              <a:ext uri="{FF2B5EF4-FFF2-40B4-BE49-F238E27FC236}"/>
            </a:extLst>
          </p:cNvPr>
          <p:cNvSpPr/>
          <p:nvPr/>
        </p:nvSpPr>
        <p:spPr>
          <a:xfrm>
            <a:off x="4572000" y="3325813"/>
            <a:ext cx="1241425"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8437" name="Picture 7" descr="MC_Model_Fi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90800"/>
            <a:ext cx="347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650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300" y="1036875"/>
            <a:ext cx="8166100" cy="3046988"/>
          </a:xfrm>
          <a:prstGeom prst="rect">
            <a:avLst/>
          </a:prstGeom>
          <a:noFill/>
        </p:spPr>
        <p:txBody>
          <a:bodyPr wrap="square" rtlCol="0">
            <a:spAutoFit/>
          </a:bodyPr>
          <a:lstStyle/>
          <a:p>
            <a:pPr algn="ctr"/>
            <a:r>
              <a:rPr lang="en-US" sz="48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a:cs typeface="Times"/>
              </a:rPr>
              <a:t>BUILDING COMMUNITY AT THE INTERSECTION OF HEALTH AND </a:t>
            </a:r>
            <a:r>
              <a:rPr lang="en-US" sz="4800" b="1" dirty="0" smtClean="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a:cs typeface="Times"/>
              </a:rPr>
              <a:t>EDUCATION</a:t>
            </a:r>
            <a:endParaRPr lang="en-US" sz="4800" b="1" i="1" dirty="0">
              <a:solidFill>
                <a:prstClr val="black"/>
              </a:solidFill>
              <a:latin typeface="Cambria"/>
              <a:cs typeface="Cambria"/>
            </a:endParaRPr>
          </a:p>
        </p:txBody>
      </p:sp>
      <p:pic>
        <p:nvPicPr>
          <p:cNvPr id="8" name="Picture 7"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3" y="5250421"/>
            <a:ext cx="2870300" cy="590786"/>
          </a:xfrm>
          <a:prstGeom prst="rect">
            <a:avLst/>
          </a:prstGeom>
        </p:spPr>
      </p:pic>
      <p:pic>
        <p:nvPicPr>
          <p:cNvPr id="2" name="Picture 1"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40" y="5340905"/>
            <a:ext cx="2065748" cy="501590"/>
          </a:xfrm>
          <a:prstGeom prst="rect">
            <a:avLst/>
          </a:prstGeom>
        </p:spPr>
      </p:pic>
    </p:spTree>
    <p:extLst>
      <p:ext uri="{BB962C8B-B14F-4D97-AF65-F5344CB8AC3E}">
        <p14:creationId xmlns:p14="http://schemas.microsoft.com/office/powerpoint/2010/main" val="4749641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extLst>
          </p:cNvPr>
          <p:cNvSpPr txBox="1">
            <a:spLocks noGrp="1"/>
          </p:cNvSpPr>
          <p:nvPr>
            <p:ph type="title"/>
          </p:nvPr>
        </p:nvSpPr>
        <p:spPr>
          <a:ln>
            <a:miter lim="800000"/>
            <a:headEnd/>
            <a:tailEnd/>
          </a:ln>
        </p:spPr>
        <p:txBody>
          <a:bodyPr/>
          <a:lstStyle/>
          <a:p>
            <a:pPr>
              <a:defRPr/>
            </a:pPr>
            <a:r>
              <a:rPr lang="en-US" sz="4000" b="1" dirty="0">
                <a:solidFill>
                  <a:schemeClr val="tx2">
                    <a:lumMod val="75000"/>
                  </a:schemeClr>
                </a:solidFill>
                <a:cs typeface="Calibri" panose="020F0502020204030204" pitchFamily="34" charset="0"/>
              </a:rPr>
              <a:t>Overview of Programs</a:t>
            </a:r>
          </a:p>
        </p:txBody>
      </p:sp>
      <p:sp>
        <p:nvSpPr>
          <p:cNvPr id="5" name="TextBox 4">
            <a:extLst>
              <a:ext uri="{FF2B5EF4-FFF2-40B4-BE49-F238E27FC236}"/>
            </a:extLst>
          </p:cNvPr>
          <p:cNvSpPr txBox="1"/>
          <p:nvPr/>
        </p:nvSpPr>
        <p:spPr>
          <a:xfrm>
            <a:off x="990600" y="1320800"/>
            <a:ext cx="2590800" cy="2308225"/>
          </a:xfrm>
          <a:prstGeom prst="rect">
            <a:avLst/>
          </a:prstGeom>
          <a:noFill/>
        </p:spPr>
        <p:txBody>
          <a:bodyPr>
            <a:spAutoFit/>
          </a:bodyPr>
          <a:lstStyle/>
          <a:p>
            <a:pPr fontAlgn="base">
              <a:spcBef>
                <a:spcPct val="0"/>
              </a:spcBef>
              <a:spcAft>
                <a:spcPct val="0"/>
              </a:spcAft>
              <a:defRPr/>
            </a:pPr>
            <a:r>
              <a:rPr lang="en-US" sz="1600" b="1" dirty="0">
                <a:solidFill>
                  <a:srgbClr val="F79646">
                    <a:lumMod val="75000"/>
                  </a:srgbClr>
                </a:solidFill>
                <a:latin typeface="Calibri" panose="020F0502020204030204" pitchFamily="34" charset="0"/>
                <a:ea typeface="MS PGothic" pitchFamily="34" charset="-128"/>
                <a:cs typeface="Calibri" panose="020F0502020204030204" pitchFamily="34" charset="0"/>
              </a:rPr>
              <a:t>HEALTH</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Prenatal</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Pediatrics/Adolescents</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Adult Medicine</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Psychiatry</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Dental</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Health Promotion</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Chronic diseases  </a:t>
            </a:r>
          </a:p>
          <a:p>
            <a:pPr fontAlgn="base">
              <a:spcBef>
                <a:spcPct val="0"/>
              </a:spcBef>
              <a:spcAft>
                <a:spcPct val="0"/>
              </a:spcAft>
              <a:defRPr/>
            </a:pPr>
            <a:endParaRPr lang="en-US" sz="1600" dirty="0">
              <a:solidFill>
                <a:prstClr val="black"/>
              </a:solidFill>
              <a:latin typeface="Arial" charset="0"/>
              <a:ea typeface="MS PGothic" pitchFamily="34" charset="-128"/>
              <a:cs typeface="Arial" charset="0"/>
            </a:endParaRPr>
          </a:p>
        </p:txBody>
      </p:sp>
      <p:sp>
        <p:nvSpPr>
          <p:cNvPr id="6" name="TextBox 5">
            <a:extLst>
              <a:ext uri="{FF2B5EF4-FFF2-40B4-BE49-F238E27FC236}"/>
            </a:extLst>
          </p:cNvPr>
          <p:cNvSpPr txBox="1"/>
          <p:nvPr/>
        </p:nvSpPr>
        <p:spPr>
          <a:xfrm>
            <a:off x="952500" y="3886200"/>
            <a:ext cx="5829300" cy="3046413"/>
          </a:xfrm>
          <a:prstGeom prst="rect">
            <a:avLst/>
          </a:prstGeom>
          <a:noFill/>
        </p:spPr>
        <p:txBody>
          <a:bodyPr>
            <a:spAutoFit/>
          </a:bodyPr>
          <a:lstStyle/>
          <a:p>
            <a:pPr fontAlgn="base">
              <a:spcBef>
                <a:spcPct val="0"/>
              </a:spcBef>
              <a:spcAft>
                <a:spcPct val="0"/>
              </a:spcAft>
              <a:defRPr/>
            </a:pPr>
            <a:r>
              <a:rPr lang="en-US" sz="1600" b="1" dirty="0">
                <a:solidFill>
                  <a:srgbClr val="F79646">
                    <a:lumMod val="75000"/>
                  </a:srgbClr>
                </a:solidFill>
                <a:latin typeface="Calibri" panose="020F0502020204030204" pitchFamily="34" charset="0"/>
                <a:ea typeface="MS PGothic" pitchFamily="34" charset="-128"/>
                <a:cs typeface="Calibri" panose="020F0502020204030204" pitchFamily="34" charset="0"/>
              </a:rPr>
              <a:t>EDUCATION </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Early Childhood Education </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English and Computer Classes for Adults</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Parenting Classes</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High School Diploma</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Child Care Credential Training</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Medical Assistant Training </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Child Care Licensing Technical Assistance</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Coaching Hub for Infant and Toddler Child Care Providers</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Adolescent Tutoring and College Preparation</a:t>
            </a:r>
          </a:p>
          <a:p>
            <a:pPr fontAlgn="base">
              <a:spcBef>
                <a:spcPct val="0"/>
              </a:spcBef>
              <a:spcAft>
                <a:spcPct val="0"/>
              </a:spcAft>
              <a:buFont typeface="Arial" pitchFamily="34" charset="0"/>
              <a:buChar char="•"/>
              <a:defRPr/>
            </a:pPr>
            <a:endParaRPr lang="en-US" sz="1600" dirty="0">
              <a:solidFill>
                <a:srgbClr val="1F497D">
                  <a:lumMod val="75000"/>
                </a:srgbClr>
              </a:solidFill>
              <a:latin typeface="Arial" charset="0"/>
              <a:ea typeface="MS PGothic" pitchFamily="34" charset="-128"/>
              <a:cs typeface="Arial" charset="0"/>
            </a:endParaRPr>
          </a:p>
          <a:p>
            <a:pPr fontAlgn="base">
              <a:spcBef>
                <a:spcPct val="0"/>
              </a:spcBef>
              <a:spcAft>
                <a:spcPct val="0"/>
              </a:spcAft>
              <a:defRPr/>
            </a:pPr>
            <a:endParaRPr lang="en-US" sz="1600" dirty="0">
              <a:solidFill>
                <a:prstClr val="black"/>
              </a:solidFill>
              <a:latin typeface="Arial" charset="0"/>
              <a:ea typeface="MS PGothic" pitchFamily="34" charset="-128"/>
              <a:cs typeface="Arial" charset="0"/>
            </a:endParaRPr>
          </a:p>
        </p:txBody>
      </p:sp>
      <p:sp>
        <p:nvSpPr>
          <p:cNvPr id="7" name="TextBox 6">
            <a:extLst>
              <a:ext uri="{FF2B5EF4-FFF2-40B4-BE49-F238E27FC236}"/>
            </a:extLst>
          </p:cNvPr>
          <p:cNvSpPr txBox="1"/>
          <p:nvPr/>
        </p:nvSpPr>
        <p:spPr>
          <a:xfrm>
            <a:off x="5048250" y="1752600"/>
            <a:ext cx="3505200" cy="3108325"/>
          </a:xfrm>
          <a:prstGeom prst="rect">
            <a:avLst/>
          </a:prstGeom>
          <a:noFill/>
        </p:spPr>
        <p:txBody>
          <a:bodyPr>
            <a:spAutoFit/>
          </a:bodyPr>
          <a:lstStyle/>
          <a:p>
            <a:pPr fontAlgn="base">
              <a:spcBef>
                <a:spcPct val="0"/>
              </a:spcBef>
              <a:spcAft>
                <a:spcPct val="0"/>
              </a:spcAft>
              <a:defRPr/>
            </a:pPr>
            <a:r>
              <a:rPr lang="en-US" sz="1600" b="1" dirty="0">
                <a:solidFill>
                  <a:srgbClr val="F79646">
                    <a:lumMod val="75000"/>
                  </a:srgbClr>
                </a:solidFill>
                <a:latin typeface="Calibri" panose="020F0502020204030204" pitchFamily="34" charset="0"/>
                <a:ea typeface="MS PGothic" pitchFamily="34" charset="-128"/>
                <a:cs typeface="Calibri" panose="020F0502020204030204" pitchFamily="34" charset="0"/>
              </a:rPr>
              <a:t>SOCIAL SERVICES</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Case Management</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Behavioral Health </a:t>
            </a:r>
          </a:p>
          <a:p>
            <a:pPr fontAlgn="base">
              <a:spcBef>
                <a:spcPct val="0"/>
              </a:spcBef>
              <a:spcAft>
                <a:spcPct val="0"/>
              </a:spcAft>
              <a:buFont typeface="Arial" pitchFamily="34" charset="0"/>
              <a:buChar char="•"/>
              <a:defRPr/>
            </a:pPr>
            <a:r>
              <a:rPr lang="en-US" sz="2000" b="1" dirty="0">
                <a:solidFill>
                  <a:srgbClr val="1F497D">
                    <a:lumMod val="75000"/>
                  </a:srgbClr>
                </a:solidFill>
                <a:latin typeface="Calibri" panose="020F0502020204030204" pitchFamily="34" charset="0"/>
                <a:ea typeface="MS PGothic" pitchFamily="34" charset="-128"/>
                <a:cs typeface="Calibri" panose="020F0502020204030204" pitchFamily="34" charset="0"/>
              </a:rPr>
              <a:t>School Based Mental Health</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Senior Health and Wellness </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Early Intervention for Children with Special Needs</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Home Visiting </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Benefits Enrollment Assistance </a:t>
            </a:r>
          </a:p>
          <a:p>
            <a:pPr fontAlgn="base">
              <a:spcBef>
                <a:spcPct val="0"/>
              </a:spcBef>
              <a:spcAft>
                <a:spcPct val="0"/>
              </a:spcAft>
              <a:buFont typeface="Arial" pitchFamily="34" charset="0"/>
              <a:buChar char="•"/>
              <a:defRPr/>
            </a:pPr>
            <a:r>
              <a:rPr lang="en-US" sz="1600" b="1" dirty="0">
                <a:solidFill>
                  <a:srgbClr val="1F497D">
                    <a:lumMod val="75000"/>
                  </a:srgbClr>
                </a:solidFill>
                <a:latin typeface="Calibri" panose="020F0502020204030204" pitchFamily="34" charset="0"/>
                <a:ea typeface="MS PGothic" pitchFamily="34" charset="-128"/>
                <a:cs typeface="Calibri" panose="020F0502020204030204" pitchFamily="34" charset="0"/>
              </a:rPr>
              <a:t>WIC Program </a:t>
            </a:r>
          </a:p>
          <a:p>
            <a:pPr fontAlgn="base">
              <a:spcBef>
                <a:spcPct val="0"/>
              </a:spcBef>
              <a:spcAft>
                <a:spcPct val="0"/>
              </a:spcAft>
              <a:defRPr/>
            </a:pPr>
            <a:endParaRPr lang="en-US" sz="1600" dirty="0">
              <a:solidFill>
                <a:srgbClr val="1F497D">
                  <a:lumMod val="75000"/>
                </a:srgbClr>
              </a:solidFill>
              <a:latin typeface="Arial" charset="0"/>
              <a:ea typeface="MS PGothic" pitchFamily="34" charset="-128"/>
              <a:cs typeface="Arial" charset="0"/>
            </a:endParaRPr>
          </a:p>
          <a:p>
            <a:pPr fontAlgn="base">
              <a:spcBef>
                <a:spcPct val="0"/>
              </a:spcBef>
              <a:spcAft>
                <a:spcPct val="0"/>
              </a:spcAft>
              <a:defRPr/>
            </a:pPr>
            <a:endParaRPr lang="en-US" sz="1600" dirty="0">
              <a:solidFill>
                <a:prstClr val="black"/>
              </a:solidFill>
              <a:latin typeface="Arial" charset="0"/>
              <a:ea typeface="MS PGothic" pitchFamily="34" charset="-128"/>
              <a:cs typeface="Arial" charset="0"/>
            </a:endParaRPr>
          </a:p>
        </p:txBody>
      </p:sp>
      <p:pic>
        <p:nvPicPr>
          <p:cNvPr id="20486" name="Picture 2" descr="Social Change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376738"/>
            <a:ext cx="16367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121431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762000"/>
            <a:ext cx="6400800" cy="4876800"/>
          </a:xfrm>
        </p:spPr>
        <p:txBody>
          <a:bodyPr rtlCol="0">
            <a:normAutofit/>
          </a:bodyPr>
          <a:lstStyle/>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endParaRPr lang="en-US" dirty="0" smtClean="0"/>
          </a:p>
          <a:p>
            <a:pPr eaLnBrk="1" fontAlgn="auto" hangingPunct="1">
              <a:spcAft>
                <a:spcPts val="0"/>
              </a:spcAft>
              <a:defRPr/>
            </a:pPr>
            <a:endParaRPr lang="en-US" dirty="0"/>
          </a:p>
        </p:txBody>
      </p:sp>
      <p:pic>
        <p:nvPicPr>
          <p:cNvPr id="21507" name="Picture 2" descr="http://www.silhouettesclipart.com/wp-content/uploads/2007/07/family-silhouette-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971800"/>
            <a:ext cx="19939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C:\Documents and Settings\AGriffith\Local Settings\Temporary Internet Files\Content.IE5\WZCJUPOV\MPj040948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025" y="990600"/>
            <a:ext cx="25177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Diagram 27"/>
          <p:cNvGraphicFramePr/>
          <p:nvPr/>
        </p:nvGraphicFramePr>
        <p:xfrm>
          <a:off x="1143000" y="1905000"/>
          <a:ext cx="6400800" cy="452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510" name="TextBox 7"/>
          <p:cNvSpPr txBox="1">
            <a:spLocks noChangeArrowheads="1"/>
          </p:cNvSpPr>
          <p:nvPr/>
        </p:nvSpPr>
        <p:spPr bwMode="auto">
          <a:xfrm>
            <a:off x="2362200" y="381000"/>
            <a:ext cx="533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3000" b="1" smtClean="0">
                <a:solidFill>
                  <a:prstClr val="black"/>
                </a:solidFill>
              </a:rPr>
              <a:t>Family Engages Mary’</a:t>
            </a:r>
            <a:r>
              <a:rPr lang="en-US" altLang="ja-JP" sz="3000" b="1" smtClean="0">
                <a:solidFill>
                  <a:prstClr val="black"/>
                </a:solidFill>
              </a:rPr>
              <a:t>s Center…</a:t>
            </a:r>
            <a:endParaRPr lang="en-US" altLang="en-US" sz="3000" b="1" smtClean="0">
              <a:solidFill>
                <a:prstClr val="black"/>
              </a:solidFill>
            </a:endParaRPr>
          </a:p>
        </p:txBody>
      </p:sp>
      <p:pic>
        <p:nvPicPr>
          <p:cNvPr id="21511" name="Picture 9" descr="P:\Advocacy and Communications\Pictures\Patients\pediatricians (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388" y="935038"/>
            <a:ext cx="2309812"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0" descr="P:\Advocacy and Communications\Pictures\Patients\African mo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 y="49530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3" descr="P:\Advocacy and Communications\Pictures\ESF Even Start\pact time 00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6200" y="4648200"/>
            <a:ext cx="2413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279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685800" y="-381000"/>
            <a:ext cx="7772400" cy="6553200"/>
          </a:xfrm>
        </p:spPr>
        <p:txBody>
          <a:bodyPr/>
          <a:lstStyle/>
          <a:p>
            <a:pPr eaLnBrk="1" hangingPunct="1"/>
            <a:r>
              <a:rPr lang="en-US" altLang="en-US" sz="2400" b="1" smtClean="0">
                <a:latin typeface="Arial" charset="0"/>
              </a:rPr>
              <a:t/>
            </a:r>
            <a:br>
              <a:rPr lang="en-US" altLang="en-US" sz="2400" b="1" smtClean="0">
                <a:latin typeface="Arial" charset="0"/>
              </a:rPr>
            </a:br>
            <a:r>
              <a:rPr lang="en-US" altLang="en-US" sz="2400" b="1" smtClean="0">
                <a:latin typeface="Arial" charset="0"/>
              </a:rPr>
              <a:t>SBMH Program Mission</a:t>
            </a:r>
            <a:br>
              <a:rPr lang="en-US" altLang="en-US" sz="2400" b="1" smtClean="0">
                <a:latin typeface="Arial" charset="0"/>
              </a:rPr>
            </a:br>
            <a:r>
              <a:rPr lang="en-US" altLang="en-US" sz="2400" b="1" smtClean="0">
                <a:solidFill>
                  <a:srgbClr val="0070C0"/>
                </a:solidFill>
                <a:latin typeface="Arial" charset="0"/>
              </a:rPr>
              <a:t/>
            </a:r>
            <a:br>
              <a:rPr lang="en-US" altLang="en-US" sz="2400" b="1" smtClean="0">
                <a:solidFill>
                  <a:srgbClr val="0070C0"/>
                </a:solidFill>
                <a:latin typeface="Arial" charset="0"/>
              </a:rPr>
            </a:br>
            <a:r>
              <a:rPr lang="en-US" altLang="en-US" sz="2000" b="1" smtClean="0">
                <a:solidFill>
                  <a:srgbClr val="0070C0"/>
                </a:solidFill>
                <a:latin typeface="Arial" charset="0"/>
              </a:rPr>
              <a:t/>
            </a:r>
            <a:br>
              <a:rPr lang="en-US" altLang="en-US" sz="2000" b="1" smtClean="0">
                <a:solidFill>
                  <a:srgbClr val="0070C0"/>
                </a:solidFill>
                <a:latin typeface="Arial" charset="0"/>
              </a:rPr>
            </a:br>
            <a:r>
              <a:rPr lang="en-US" altLang="en-US" sz="2000" b="1" smtClean="0">
                <a:solidFill>
                  <a:srgbClr val="0070C0"/>
                </a:solidFill>
                <a:latin typeface="Arial" charset="0"/>
              </a:rPr>
              <a:t/>
            </a:r>
            <a:br>
              <a:rPr lang="en-US" altLang="en-US" sz="2000" b="1" smtClean="0">
                <a:solidFill>
                  <a:srgbClr val="0070C0"/>
                </a:solidFill>
                <a:latin typeface="Arial" charset="0"/>
              </a:rPr>
            </a:br>
            <a:r>
              <a:rPr lang="en-US" altLang="en-US" sz="2000" smtClean="0">
                <a:latin typeface="Arial" charset="0"/>
              </a:rPr>
              <a:t>In collaboration with partnering schools in Wards 1, 4, and 5, we strive to increase student, family, and school communities’ attainment of positive mental health and well-being. </a:t>
            </a:r>
            <a:br>
              <a:rPr lang="en-US" altLang="en-US" sz="2000" smtClean="0">
                <a:latin typeface="Arial" charset="0"/>
              </a:rPr>
            </a:br>
            <a:r>
              <a:rPr lang="en-US" altLang="en-US" sz="2000" smtClean="0">
                <a:latin typeface="Arial" charset="0"/>
              </a:rPr>
              <a:t/>
            </a:r>
            <a:br>
              <a:rPr lang="en-US" altLang="en-US" sz="2000" smtClean="0">
                <a:latin typeface="Arial" charset="0"/>
              </a:rPr>
            </a:br>
            <a:r>
              <a:rPr lang="en-US" altLang="en-US" sz="2000" smtClean="0">
                <a:latin typeface="Arial" charset="0"/>
              </a:rPr>
              <a:t>Licensed, bilingual, and culturally competent mental health therapists provide on-site diagnostic, therapeutic, and community referral services.  </a:t>
            </a:r>
            <a:br>
              <a:rPr lang="en-US" altLang="en-US" sz="2000" smtClean="0">
                <a:latin typeface="Arial" charset="0"/>
              </a:rPr>
            </a:br>
            <a:r>
              <a:rPr lang="en-US" altLang="en-US" sz="2000" smtClean="0">
                <a:latin typeface="Arial" charset="0"/>
              </a:rPr>
              <a:t/>
            </a:r>
            <a:br>
              <a:rPr lang="en-US" altLang="en-US" sz="2000" smtClean="0">
                <a:latin typeface="Arial" charset="0"/>
              </a:rPr>
            </a:br>
            <a:r>
              <a:rPr lang="en-US" altLang="en-US" sz="2000" smtClean="0">
                <a:latin typeface="Arial" charset="0"/>
              </a:rPr>
              <a:t>Therapists offer on site mental heath consultation for teachers and staff, individual, family, and group therapy, parent coaching, and linkages to Primary Health and other Community Services.</a:t>
            </a:r>
            <a:r>
              <a:rPr lang="en-US" altLang="en-US" sz="1200" b="1" smtClean="0">
                <a:solidFill>
                  <a:srgbClr val="E46C0A"/>
                </a:solidFill>
                <a:latin typeface="Arial" charset="0"/>
              </a:rPr>
              <a:t/>
            </a:r>
            <a:br>
              <a:rPr lang="en-US" altLang="en-US" sz="1200" b="1" smtClean="0">
                <a:solidFill>
                  <a:srgbClr val="E46C0A"/>
                </a:solidFill>
                <a:latin typeface="Arial" charset="0"/>
              </a:rPr>
            </a:br>
            <a:r>
              <a:rPr lang="en-US" altLang="en-US" sz="1200" b="1" smtClean="0">
                <a:solidFill>
                  <a:srgbClr val="E46C0A"/>
                </a:solidFill>
                <a:latin typeface="Arial" charset="0"/>
              </a:rPr>
              <a:t/>
            </a:r>
            <a:br>
              <a:rPr lang="en-US" altLang="en-US" sz="1200" b="1" smtClean="0">
                <a:solidFill>
                  <a:srgbClr val="E46C0A"/>
                </a:solidFill>
                <a:latin typeface="Arial" charset="0"/>
              </a:rPr>
            </a:br>
            <a:endParaRPr lang="en-US" altLang="en-US" sz="1200" b="1" smtClean="0">
              <a:solidFill>
                <a:srgbClr val="E46C0A"/>
              </a:solidFill>
              <a:latin typeface="Arial" charset="0"/>
            </a:endParaRPr>
          </a:p>
        </p:txBody>
      </p:sp>
    </p:spTree>
    <p:extLst>
      <p:ext uri="{BB962C8B-B14F-4D97-AF65-F5344CB8AC3E}">
        <p14:creationId xmlns:p14="http://schemas.microsoft.com/office/powerpoint/2010/main" val="2548273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90600" y="533400"/>
            <a:ext cx="7696200" cy="1524000"/>
          </a:xfrm>
        </p:spPr>
        <p:txBody>
          <a:bodyPr/>
          <a:lstStyle/>
          <a:p>
            <a:r>
              <a:rPr lang="en-US" altLang="en-US" sz="2000" b="1" smtClean="0"/>
              <a:t>Qualitative Data:  </a:t>
            </a:r>
            <a:br>
              <a:rPr lang="en-US" altLang="en-US" sz="2000" b="1" smtClean="0"/>
            </a:br>
            <a:r>
              <a:rPr lang="en-US" altLang="en-US" sz="2000" b="1" smtClean="0"/>
              <a:t/>
            </a:r>
            <a:br>
              <a:rPr lang="en-US" altLang="en-US" sz="2000" b="1" smtClean="0"/>
            </a:br>
            <a:r>
              <a:rPr lang="en-US" altLang="en-US" sz="2000" b="1" smtClean="0"/>
              <a:t>School Partner Satisfaction Survey (n=48)</a:t>
            </a:r>
            <a:br>
              <a:rPr lang="en-US" altLang="en-US" sz="2000" b="1" smtClean="0"/>
            </a:br>
            <a:r>
              <a:rPr lang="en-US" altLang="en-US" sz="2000" b="1" smtClean="0"/>
              <a:t/>
            </a:r>
            <a:br>
              <a:rPr lang="en-US" altLang="en-US" sz="2000" b="1" smtClean="0"/>
            </a:br>
            <a:r>
              <a:rPr lang="en-US" altLang="en-US" sz="2000" b="1" smtClean="0"/>
              <a:t>2015-2016 School Year</a:t>
            </a:r>
          </a:p>
        </p:txBody>
      </p:sp>
      <p:sp>
        <p:nvSpPr>
          <p:cNvPr id="2560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spcBef>
                <a:spcPct val="0"/>
              </a:spcBef>
              <a:buFontTx/>
              <a:buNone/>
            </a:pPr>
            <a:fld id="{1CB9EC19-8FAB-459C-B142-086751CC8AD2}" type="slidenum">
              <a:rPr lang="en-US" altLang="en-US" sz="1800">
                <a:solidFill>
                  <a:prstClr val="black"/>
                </a:solidFill>
                <a:latin typeface="Arial" charset="0"/>
              </a:rPr>
              <a:pPr>
                <a:spcBef>
                  <a:spcPct val="0"/>
                </a:spcBef>
                <a:buFontTx/>
                <a:buNone/>
              </a:pPr>
              <a:t>43</a:t>
            </a:fld>
            <a:endParaRPr lang="en-US" altLang="en-US" sz="1800">
              <a:solidFill>
                <a:prstClr val="black"/>
              </a:solidFill>
              <a:latin typeface="Arial" charset="0"/>
            </a:endParaRPr>
          </a:p>
        </p:txBody>
      </p:sp>
      <p:graphicFrame>
        <p:nvGraphicFramePr>
          <p:cNvPr id="25604" name="Content Placeholder 5" descr="adfadf"/>
          <p:cNvGraphicFramePr>
            <a:graphicFrameLocks noGrp="1"/>
          </p:cNvGraphicFramePr>
          <p:nvPr>
            <p:ph idx="1"/>
          </p:nvPr>
        </p:nvGraphicFramePr>
        <p:xfrm>
          <a:off x="1549400" y="1930400"/>
          <a:ext cx="6350000" cy="4140200"/>
        </p:xfrm>
        <a:graphic>
          <a:graphicData uri="http://schemas.openxmlformats.org/presentationml/2006/ole">
            <mc:AlternateContent xmlns:mc="http://schemas.openxmlformats.org/markup-compatibility/2006">
              <mc:Choice xmlns:v="urn:schemas-microsoft-com:vml" Requires="v">
                <p:oleObj spid="_x0000_s1028" r:id="rId3" imgW="6352583" imgH="4139543" progId="Excel.Chart.8">
                  <p:embed/>
                </p:oleObj>
              </mc:Choice>
              <mc:Fallback>
                <p:oleObj r:id="rId3" imgW="6352583" imgH="4139543"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1930400"/>
                        <a:ext cx="63500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00446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62000" y="457200"/>
            <a:ext cx="8153400" cy="1447800"/>
          </a:xfrm>
        </p:spPr>
        <p:txBody>
          <a:bodyPr/>
          <a:lstStyle/>
          <a:p>
            <a:r>
              <a:rPr lang="en-US" altLang="en-US" sz="2000" b="1" smtClean="0"/>
              <a:t>Qualitative Data:</a:t>
            </a:r>
            <a:br>
              <a:rPr lang="en-US" altLang="en-US" sz="2000" b="1" smtClean="0"/>
            </a:br>
            <a:r>
              <a:rPr lang="en-US" altLang="en-US" sz="2000" b="1" smtClean="0"/>
              <a:t> </a:t>
            </a:r>
            <a:br>
              <a:rPr lang="en-US" altLang="en-US" sz="2000" b="1" smtClean="0"/>
            </a:br>
            <a:r>
              <a:rPr lang="en-US" altLang="en-US" sz="2000" b="1" smtClean="0"/>
              <a:t> Participant Satisfaction Survey (n=98)</a:t>
            </a:r>
            <a:br>
              <a:rPr lang="en-US" altLang="en-US" sz="2000" b="1" smtClean="0"/>
            </a:br>
            <a:r>
              <a:rPr lang="en-US" altLang="en-US" sz="2000" b="1" smtClean="0"/>
              <a:t/>
            </a:r>
            <a:br>
              <a:rPr lang="en-US" altLang="en-US" sz="2000" b="1" smtClean="0"/>
            </a:br>
            <a:r>
              <a:rPr lang="en-US" altLang="en-US" sz="2000" b="1" smtClean="0"/>
              <a:t>2015-2016 School Year</a:t>
            </a:r>
          </a:p>
        </p:txBody>
      </p:sp>
      <p:sp>
        <p:nvSpPr>
          <p:cNvPr id="26627" name="Content Placeholder 7"/>
          <p:cNvSpPr>
            <a:spLocks noGrp="1"/>
          </p:cNvSpPr>
          <p:nvPr>
            <p:ph idx="1"/>
          </p:nvPr>
        </p:nvSpPr>
        <p:spPr>
          <a:xfrm>
            <a:off x="1066800" y="1447800"/>
            <a:ext cx="7924800" cy="4876800"/>
          </a:xfrm>
        </p:spPr>
        <p:txBody>
          <a:bodyPr/>
          <a:lstStyle/>
          <a:p>
            <a:pPr marL="0" indent="0" algn="ctr">
              <a:buFont typeface="Arial" charset="0"/>
              <a:buNone/>
            </a:pPr>
            <a:endParaRPr lang="en-US" altLang="en-US" sz="2000" smtClean="0"/>
          </a:p>
          <a:p>
            <a:pPr marL="0" indent="0" algn="ctr">
              <a:buFont typeface="Arial" charset="0"/>
              <a:buNone/>
            </a:pPr>
            <a:endParaRPr lang="en-US" altLang="en-US" sz="2000" smtClean="0"/>
          </a:p>
          <a:p>
            <a:pPr marL="0" indent="0" algn="ctr">
              <a:buFont typeface="Arial" charset="0"/>
              <a:buNone/>
            </a:pPr>
            <a:endParaRPr lang="en-US" altLang="en-US" sz="2000" smtClean="0"/>
          </a:p>
          <a:p>
            <a:pPr marL="0" indent="0" algn="ctr">
              <a:buFont typeface="Arial" charset="0"/>
              <a:buNone/>
            </a:pPr>
            <a:r>
              <a:rPr lang="en-US" altLang="en-US" sz="2000" smtClean="0"/>
              <a:t> </a:t>
            </a:r>
          </a:p>
        </p:txBody>
      </p:sp>
      <p:pic>
        <p:nvPicPr>
          <p:cNvPr id="26628" name="Picture 15" descr="Letterhead 2012"/>
          <p:cNvPicPr>
            <a:picLocks noChangeAspect="1" noChangeArrowheads="1"/>
          </p:cNvPicPr>
          <p:nvPr/>
        </p:nvPicPr>
        <p:blipFill>
          <a:blip r:embed="rId2">
            <a:extLst>
              <a:ext uri="{28A0092B-C50C-407E-A947-70E740481C1C}">
                <a14:useLocalDpi xmlns:a14="http://schemas.microsoft.com/office/drawing/2010/main" val="0"/>
              </a:ext>
            </a:extLst>
          </a:blip>
          <a:srcRect t="91812" b="5"/>
          <a:stretch>
            <a:fillRect/>
          </a:stretch>
        </p:blipFill>
        <p:spPr bwMode="auto">
          <a:xfrm>
            <a:off x="-41275" y="10020300"/>
            <a:ext cx="7848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endParaRPr lang="en-US" altLang="en-US" sz="1800" smtClean="0">
              <a:solidFill>
                <a:prstClr val="black"/>
              </a:solidFill>
              <a:latin typeface="Arial" charset="0"/>
              <a:cs typeface="Arial" charset="0"/>
            </a:endParaRPr>
          </a:p>
        </p:txBody>
      </p:sp>
      <p:sp>
        <p:nvSpPr>
          <p:cNvPr id="26630" name="Rectangle 13"/>
          <p:cNvSpPr>
            <a:spLocks noChangeArrowheads="1"/>
          </p:cNvSpPr>
          <p:nvPr/>
        </p:nvSpPr>
        <p:spPr bwMode="auto">
          <a:xfrm>
            <a:off x="0" y="46577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1800" smtClean="0">
              <a:solidFill>
                <a:prstClr val="black"/>
              </a:solidFill>
              <a:latin typeface="Arial" charset="0"/>
              <a:cs typeface="Arial" charset="0"/>
            </a:endParaRPr>
          </a:p>
        </p:txBody>
      </p:sp>
      <p:sp>
        <p:nvSpPr>
          <p:cNvPr id="2663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spcBef>
                <a:spcPct val="0"/>
              </a:spcBef>
              <a:buFontTx/>
              <a:buNone/>
            </a:pPr>
            <a:fld id="{F91048E1-8588-402D-8C36-0EC76DA8C025}" type="slidenum">
              <a:rPr lang="en-US" altLang="en-US" sz="1800">
                <a:solidFill>
                  <a:prstClr val="black"/>
                </a:solidFill>
                <a:latin typeface="Arial" charset="0"/>
              </a:rPr>
              <a:pPr>
                <a:spcBef>
                  <a:spcPct val="0"/>
                </a:spcBef>
                <a:buFontTx/>
                <a:buNone/>
              </a:pPr>
              <a:t>44</a:t>
            </a:fld>
            <a:endParaRPr lang="en-US" altLang="en-US" sz="1800">
              <a:solidFill>
                <a:prstClr val="black"/>
              </a:solidFill>
              <a:latin typeface="Arial" charset="0"/>
            </a:endParaRPr>
          </a:p>
        </p:txBody>
      </p:sp>
      <p:pic>
        <p:nvPicPr>
          <p:cNvPr id="26632" name="Picture 15" descr="Letterhead 2012"/>
          <p:cNvPicPr>
            <a:picLocks noChangeAspect="1" noChangeArrowheads="1"/>
          </p:cNvPicPr>
          <p:nvPr/>
        </p:nvPicPr>
        <p:blipFill>
          <a:blip r:embed="rId2">
            <a:extLst>
              <a:ext uri="{28A0092B-C50C-407E-A947-70E740481C1C}">
                <a14:useLocalDpi xmlns:a14="http://schemas.microsoft.com/office/drawing/2010/main" val="0"/>
              </a:ext>
            </a:extLst>
          </a:blip>
          <a:srcRect t="91812" b="5"/>
          <a:stretch>
            <a:fillRect/>
          </a:stretch>
        </p:blipFill>
        <p:spPr bwMode="auto">
          <a:xfrm>
            <a:off x="111125" y="10172700"/>
            <a:ext cx="7848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13"/>
          <p:cNvSpPr>
            <a:spLocks noChangeArrowheads="1"/>
          </p:cNvSpPr>
          <p:nvPr/>
        </p:nvSpPr>
        <p:spPr bwMode="auto">
          <a:xfrm>
            <a:off x="152400" y="152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1800" smtClean="0">
              <a:solidFill>
                <a:prstClr val="black"/>
              </a:solidFill>
              <a:latin typeface="Arial" charset="0"/>
              <a:cs typeface="Arial" charset="0"/>
            </a:endParaRPr>
          </a:p>
        </p:txBody>
      </p:sp>
      <p:sp>
        <p:nvSpPr>
          <p:cNvPr id="26634" name="Rectangle 15"/>
          <p:cNvSpPr>
            <a:spLocks noChangeArrowheads="1"/>
          </p:cNvSpPr>
          <p:nvPr/>
        </p:nvSpPr>
        <p:spPr bwMode="auto">
          <a:xfrm>
            <a:off x="152400" y="48101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1800" smtClean="0">
              <a:solidFill>
                <a:prstClr val="black"/>
              </a:solidFill>
              <a:latin typeface="Arial" charset="0"/>
              <a:cs typeface="Arial" charset="0"/>
            </a:endParaRPr>
          </a:p>
        </p:txBody>
      </p:sp>
      <p:pic>
        <p:nvPicPr>
          <p:cNvPr id="2663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209800"/>
            <a:ext cx="59563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0522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838200" y="457200"/>
            <a:ext cx="7924800" cy="960438"/>
          </a:xfrm>
        </p:spPr>
        <p:txBody>
          <a:bodyPr/>
          <a:lstStyle/>
          <a:p>
            <a:r>
              <a:rPr lang="en-US" altLang="en-US" sz="2400" b="1" smtClean="0"/>
              <a:t>SBMH Five Year Goals</a:t>
            </a:r>
          </a:p>
        </p:txBody>
      </p:sp>
      <p:sp>
        <p:nvSpPr>
          <p:cNvPr id="3" name="Content Placeholder 2"/>
          <p:cNvSpPr>
            <a:spLocks noGrp="1"/>
          </p:cNvSpPr>
          <p:nvPr>
            <p:ph idx="1"/>
          </p:nvPr>
        </p:nvSpPr>
        <p:spPr>
          <a:xfrm>
            <a:off x="914400" y="1447800"/>
            <a:ext cx="7772400" cy="4876800"/>
          </a:xfrm>
        </p:spPr>
        <p:txBody>
          <a:bodyPr/>
          <a:lstStyle/>
          <a:p>
            <a:pPr marL="0" indent="0">
              <a:buFont typeface="Arial" panose="020B0604020202020204" pitchFamily="34" charset="0"/>
              <a:buNone/>
              <a:defRPr/>
            </a:pPr>
            <a:endParaRPr lang="en-US" sz="2000" dirty="0">
              <a:ea typeface="+mn-ea"/>
            </a:endParaRPr>
          </a:p>
          <a:p>
            <a:pPr>
              <a:buFont typeface="Arial" panose="020B0604020202020204" pitchFamily="34" charset="0"/>
              <a:buChar char="•"/>
              <a:defRPr/>
            </a:pPr>
            <a:r>
              <a:rPr lang="en-US" sz="2000" dirty="0" smtClean="0">
                <a:ea typeface="+mn-ea"/>
              </a:rPr>
              <a:t>Expand into additional schools to meet high demand for our services. </a:t>
            </a:r>
          </a:p>
          <a:p>
            <a:pPr marL="0" indent="0">
              <a:buFont typeface="Arial" charset="0"/>
              <a:buNone/>
              <a:defRPr/>
            </a:pPr>
            <a:endParaRPr lang="en-US" sz="2000" dirty="0" smtClean="0">
              <a:ea typeface="+mn-ea"/>
            </a:endParaRPr>
          </a:p>
          <a:p>
            <a:pPr>
              <a:buFont typeface="Arial" panose="020B0604020202020204" pitchFamily="34" charset="0"/>
              <a:buChar char="•"/>
              <a:defRPr/>
            </a:pPr>
            <a:r>
              <a:rPr lang="en-US" sz="2000" dirty="0" smtClean="0">
                <a:ea typeface="+mn-ea"/>
              </a:rPr>
              <a:t>Increase evidence based </a:t>
            </a:r>
            <a:r>
              <a:rPr lang="en-US" sz="2000" dirty="0">
                <a:ea typeface="+mn-ea"/>
              </a:rPr>
              <a:t>consultation and training </a:t>
            </a:r>
            <a:r>
              <a:rPr lang="en-US" sz="2000" dirty="0" smtClean="0">
                <a:ea typeface="+mn-ea"/>
              </a:rPr>
              <a:t>model to expand Tier 2 Services.</a:t>
            </a:r>
          </a:p>
          <a:p>
            <a:pPr marL="0" indent="0">
              <a:buFont typeface="Arial" charset="0"/>
              <a:buNone/>
              <a:defRPr/>
            </a:pPr>
            <a:endParaRPr lang="en-US" sz="2000" dirty="0">
              <a:ea typeface="+mn-ea"/>
            </a:endParaRPr>
          </a:p>
          <a:p>
            <a:pPr>
              <a:buFont typeface="Arial" panose="020B0604020202020204" pitchFamily="34" charset="0"/>
              <a:buChar char="•"/>
              <a:defRPr/>
            </a:pPr>
            <a:r>
              <a:rPr lang="en-US" sz="2000" dirty="0" smtClean="0">
                <a:ea typeface="+mn-ea"/>
              </a:rPr>
              <a:t>Enhance outcome and evaluation to measure impact on school culture.</a:t>
            </a:r>
            <a:endParaRPr lang="en-US" sz="2000" dirty="0">
              <a:ea typeface="+mn-ea"/>
            </a:endParaRPr>
          </a:p>
          <a:p>
            <a:pPr marL="0" indent="0">
              <a:buFont typeface="Arial" panose="020B0604020202020204" pitchFamily="34" charset="0"/>
              <a:buNone/>
              <a:defRPr/>
            </a:pPr>
            <a:endParaRPr lang="en-US" sz="2000" dirty="0" smtClean="0">
              <a:ea typeface="+mn-ea"/>
            </a:endParaRPr>
          </a:p>
          <a:p>
            <a:pPr>
              <a:buFont typeface="Arial" panose="020B0604020202020204" pitchFamily="34" charset="0"/>
              <a:buChar char="•"/>
              <a:defRPr/>
            </a:pPr>
            <a:r>
              <a:rPr lang="en-US" sz="2000" dirty="0" smtClean="0">
                <a:ea typeface="+mn-ea"/>
              </a:rPr>
              <a:t>Establish a sustainable model for community support services through grants, government contracts, and fee for service.</a:t>
            </a:r>
            <a:endParaRPr lang="en-US" sz="2000" dirty="0">
              <a:ea typeface="+mn-ea"/>
            </a:endParaRPr>
          </a:p>
          <a:p>
            <a:pPr marL="0" indent="0">
              <a:buFont typeface="Arial" panose="020B0604020202020204" pitchFamily="34" charset="0"/>
              <a:buNone/>
              <a:defRPr/>
            </a:pPr>
            <a:endParaRPr lang="en-US" sz="2000" dirty="0">
              <a:ea typeface="+mn-ea"/>
            </a:endParaRPr>
          </a:p>
          <a:p>
            <a:pPr>
              <a:buFont typeface="Arial" panose="020B0604020202020204" pitchFamily="34" charset="0"/>
              <a:buChar char="•"/>
              <a:defRPr/>
            </a:pPr>
            <a:r>
              <a:rPr lang="en-US" sz="2000" dirty="0" smtClean="0">
                <a:ea typeface="+mn-ea"/>
              </a:rPr>
              <a:t>Integrate more evidence based practices and training for clinicians.</a:t>
            </a:r>
            <a:endParaRPr lang="en-US" sz="2000" dirty="0">
              <a:ea typeface="+mn-ea"/>
            </a:endParaRPr>
          </a:p>
        </p:txBody>
      </p:sp>
      <p:sp>
        <p:nvSpPr>
          <p:cNvPr id="2765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MS PGothic" pitchFamily="34" charset="-128"/>
              </a:defRPr>
            </a:lvl2pPr>
            <a:lvl3pPr marL="1143000" indent="-228600">
              <a:spcBef>
                <a:spcPct val="20000"/>
              </a:spcBef>
              <a:buFont typeface="Wingdings" pitchFamily="2" charset="2"/>
              <a:buChar char="v"/>
              <a:defRPr sz="2400">
                <a:solidFill>
                  <a:schemeClr val="tx1"/>
                </a:solidFill>
                <a:latin typeface="Calibri" pitchFamily="34" charset="0"/>
                <a:ea typeface="MS PGothic"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spcBef>
                <a:spcPct val="0"/>
              </a:spcBef>
              <a:buFontTx/>
              <a:buNone/>
            </a:pPr>
            <a:fld id="{FC76D7AA-A480-40DC-9059-B517DA88EE4C}" type="slidenum">
              <a:rPr lang="en-US" altLang="en-US" sz="1800">
                <a:solidFill>
                  <a:prstClr val="black"/>
                </a:solidFill>
                <a:latin typeface="Arial" charset="0"/>
              </a:rPr>
              <a:pPr>
                <a:spcBef>
                  <a:spcPct val="0"/>
                </a:spcBef>
                <a:buFontTx/>
                <a:buNone/>
              </a:pPr>
              <a:t>45</a:t>
            </a:fld>
            <a:endParaRPr lang="en-US" altLang="en-US" sz="1800">
              <a:solidFill>
                <a:prstClr val="black"/>
              </a:solidFill>
              <a:latin typeface="Arial" charset="0"/>
            </a:endParaRPr>
          </a:p>
        </p:txBody>
      </p:sp>
    </p:spTree>
    <p:extLst>
      <p:ext uri="{BB962C8B-B14F-4D97-AF65-F5344CB8AC3E}">
        <p14:creationId xmlns:p14="http://schemas.microsoft.com/office/powerpoint/2010/main" val="737784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1"/>
            <a:ext cx="7772400" cy="1905000"/>
          </a:xfrm>
        </p:spPr>
        <p:txBody>
          <a:bodyPr>
            <a:normAutofit fontScale="90000"/>
          </a:bodyPr>
          <a:lstStyle/>
          <a:p>
            <a:r>
              <a:rPr lang="en-US" b="1" dirty="0" smtClean="0"/>
              <a:t>Democracy in Education:</a:t>
            </a:r>
            <a:br>
              <a:rPr lang="en-US" b="1" dirty="0" smtClean="0"/>
            </a:br>
            <a:r>
              <a:rPr lang="en-US" b="1" dirty="0" smtClean="0"/>
              <a:t>The Importance of Parental Involvement</a:t>
            </a:r>
            <a:endParaRPr lang="en-US" b="1" dirty="0"/>
          </a:p>
        </p:txBody>
      </p:sp>
      <p:sp>
        <p:nvSpPr>
          <p:cNvPr id="3" name="Subtitle 2"/>
          <p:cNvSpPr>
            <a:spLocks noGrp="1"/>
          </p:cNvSpPr>
          <p:nvPr>
            <p:ph type="subTitle" idx="1"/>
          </p:nvPr>
        </p:nvSpPr>
        <p:spPr/>
        <p:txBody>
          <a:bodyPr>
            <a:normAutofit fontScale="62500" lnSpcReduction="20000"/>
          </a:bodyPr>
          <a:lstStyle/>
          <a:p>
            <a:r>
              <a:rPr lang="en-US" sz="2000" dirty="0" smtClean="0"/>
              <a:t>By</a:t>
            </a:r>
          </a:p>
          <a:p>
            <a:r>
              <a:rPr lang="en-US" sz="2200" dirty="0" smtClean="0"/>
              <a:t>Chioma Mary Oruh, Ph.D.</a:t>
            </a:r>
          </a:p>
          <a:p>
            <a:r>
              <a:rPr lang="en-US" sz="2200" dirty="0" smtClean="0"/>
              <a:t>Parent Advocate and Education Consultant</a:t>
            </a:r>
            <a:endParaRPr lang="en-US" sz="2200" dirty="0"/>
          </a:p>
        </p:txBody>
      </p:sp>
    </p:spTree>
    <p:extLst>
      <p:ext uri="{BB962C8B-B14F-4D97-AF65-F5344CB8AC3E}">
        <p14:creationId xmlns:p14="http://schemas.microsoft.com/office/powerpoint/2010/main" val="2065293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Azubike</a:t>
            </a:r>
            <a:r>
              <a:rPr lang="en-US" dirty="0" smtClean="0"/>
              <a:t>: My Family, My Motivation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2166" y="1806575"/>
            <a:ext cx="3272433" cy="4363244"/>
          </a:xfrm>
        </p:spPr>
      </p:pic>
    </p:spTree>
    <p:extLst>
      <p:ext uri="{BB962C8B-B14F-4D97-AF65-F5344CB8AC3E}">
        <p14:creationId xmlns:p14="http://schemas.microsoft.com/office/powerpoint/2010/main" val="341825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Lieux</a:t>
            </a:r>
            <a:r>
              <a:rPr lang="en-US" dirty="0" smtClean="0"/>
              <a:t> de Memoire: History as the Center Piece of Democracy</a:t>
            </a:r>
            <a:endParaRPr lang="en-US" dirty="0"/>
          </a:p>
        </p:txBody>
      </p:sp>
      <p:sp>
        <p:nvSpPr>
          <p:cNvPr id="3" name="Content Placeholder 2"/>
          <p:cNvSpPr>
            <a:spLocks noGrp="1"/>
          </p:cNvSpPr>
          <p:nvPr>
            <p:ph idx="1"/>
          </p:nvPr>
        </p:nvSpPr>
        <p:spPr/>
        <p:txBody>
          <a:bodyPr/>
          <a:lstStyle/>
          <a:p>
            <a:pPr marL="0" indent="0" algn="just">
              <a:buNone/>
            </a:pPr>
            <a:r>
              <a:rPr lang="en-US" dirty="0" smtClean="0"/>
              <a:t>“People who remember court madness through pain, the pain of the perpetually </a:t>
            </a:r>
            <a:r>
              <a:rPr lang="en-US" dirty="0" err="1" smtClean="0"/>
              <a:t>reoccuring</a:t>
            </a:r>
            <a:r>
              <a:rPr lang="en-US" dirty="0" smtClean="0"/>
              <a:t> death of their innocence; people who forget court </a:t>
            </a:r>
            <a:r>
              <a:rPr lang="en-US" i="1" dirty="0" smtClean="0"/>
              <a:t>another kind of madness</a:t>
            </a:r>
            <a:r>
              <a:rPr lang="en-US" dirty="0" smtClean="0"/>
              <a:t>, the madness of the denial of pain and the hatred of innocence; and the world is mostly divided between madmen who remember and madmen who forget.” – James Baldwin, </a:t>
            </a:r>
            <a:r>
              <a:rPr lang="en-US" i="1" dirty="0" smtClean="0"/>
              <a:t>Giovanni’s Room </a:t>
            </a:r>
            <a:r>
              <a:rPr lang="en-US" dirty="0" smtClean="0"/>
              <a:t>(1956)</a:t>
            </a:r>
            <a:endParaRPr lang="en-US" dirty="0"/>
          </a:p>
        </p:txBody>
      </p:sp>
    </p:spTree>
    <p:extLst>
      <p:ext uri="{BB962C8B-B14F-4D97-AF65-F5344CB8AC3E}">
        <p14:creationId xmlns:p14="http://schemas.microsoft.com/office/powerpoint/2010/main" val="3945681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 of the Family</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Anthropologist Lewis Henry Morgan and other 19</a:t>
            </a:r>
            <a:r>
              <a:rPr lang="en-US" baseline="30000" dirty="0" smtClean="0"/>
              <a:t>th</a:t>
            </a:r>
            <a:r>
              <a:rPr lang="en-US" dirty="0" smtClean="0"/>
              <a:t> century scholars observed indigenous family systems in the Americas such as the Iroquois, which heavily influenced modern American democracy</a:t>
            </a:r>
          </a:p>
          <a:p>
            <a:r>
              <a:rPr lang="en-US" dirty="0" smtClean="0"/>
              <a:t>A “kinship state”, the Iroquois Confederation motivated and inspired by the sacred mother and her children. A </a:t>
            </a:r>
            <a:r>
              <a:rPr lang="en-US" b="1" dirty="0" smtClean="0"/>
              <a:t>matrilineal system</a:t>
            </a:r>
            <a:r>
              <a:rPr lang="en-US" dirty="0" smtClean="0"/>
              <a:t> that dictated the succession of power between the democratic councils formed between nations in the Confederation.</a:t>
            </a:r>
            <a:endParaRPr lang="en-US" dirty="0"/>
          </a:p>
          <a:p>
            <a:pPr marL="0" indent="0">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11921" y="1809750"/>
            <a:ext cx="3171408" cy="4051300"/>
          </a:xfrm>
        </p:spPr>
      </p:pic>
    </p:spTree>
    <p:extLst>
      <p:ext uri="{BB962C8B-B14F-4D97-AF65-F5344CB8AC3E}">
        <p14:creationId xmlns:p14="http://schemas.microsoft.com/office/powerpoint/2010/main" val="309288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48" y="5953059"/>
            <a:ext cx="2870300" cy="787714"/>
          </a:xfrm>
          <a:prstGeom prst="rect">
            <a:avLst/>
          </a:prstGeom>
        </p:spPr>
      </p:pic>
      <p:pic>
        <p:nvPicPr>
          <p:cNvPr id="9" name="Picture 8"/>
          <p:cNvPicPr/>
          <p:nvPr/>
        </p:nvPicPr>
        <p:blipFill rotWithShape="1">
          <a:blip r:embed="rId4" cstate="email">
            <a:extLst>
              <a:ext uri="{28A0092B-C50C-407E-A947-70E740481C1C}">
                <a14:useLocalDpi xmlns:a14="http://schemas.microsoft.com/office/drawing/2010/main" val="0"/>
              </a:ext>
            </a:extLst>
          </a:blip>
          <a:srcRect l="8907"/>
          <a:stretch/>
        </p:blipFill>
        <p:spPr bwMode="auto">
          <a:xfrm>
            <a:off x="5908843" y="2045385"/>
            <a:ext cx="3235157" cy="3552541"/>
          </a:xfrm>
          <a:prstGeom prst="rect">
            <a:avLst/>
          </a:prstGeom>
          <a:noFill/>
          <a:ln>
            <a:noFill/>
          </a:ln>
          <a:extLst>
            <a:ext uri="{53640926-AAD7-44D8-BBD7-CCE9431645EC}">
              <a14:shadowObscured xmlns:a14="http://schemas.microsoft.com/office/drawing/2010/main"/>
            </a:ext>
          </a:extLst>
        </p:spPr>
      </p:pic>
      <p:sp>
        <p:nvSpPr>
          <p:cNvPr id="7" name="Content Placeholder 2"/>
          <p:cNvSpPr txBox="1">
            <a:spLocks noGrp="1"/>
          </p:cNvSpPr>
          <p:nvPr>
            <p:ph idx="1"/>
          </p:nvPr>
        </p:nvSpPr>
        <p:spPr>
          <a:xfrm>
            <a:off x="227250" y="1422400"/>
            <a:ext cx="6271848" cy="4729758"/>
          </a:xfrm>
          <a:prstGeom prst="rect">
            <a:avLst/>
          </a:prstGeom>
        </p:spPr>
        <p:txBody>
          <a:bodyPr>
            <a:normAutofit/>
          </a:bodyPr>
          <a:lstStyle>
            <a:lvl1pPr marL="0" indent="0" algn="l" defTabSz="457200" rtl="0" eaLnBrk="1" latinLnBrk="0" hangingPunct="1">
              <a:spcBef>
                <a:spcPct val="20000"/>
              </a:spcBef>
              <a:buClrTx/>
              <a:buFont typeface="Arial"/>
              <a:buNone/>
              <a:defRPr sz="1500" i="1" kern="1200">
                <a:solidFill>
                  <a:schemeClr val="tx1"/>
                </a:solidFill>
                <a:latin typeface="Times"/>
                <a:ea typeface="+mn-ea"/>
                <a:cs typeface="Times"/>
              </a:defRPr>
            </a:lvl1pPr>
            <a:lvl2pPr marL="742950" indent="-285750" algn="l" defTabSz="457200" rtl="0" eaLnBrk="1" latinLnBrk="0" hangingPunct="1">
              <a:spcBef>
                <a:spcPct val="20000"/>
              </a:spcBef>
              <a:buFont typeface="Arial"/>
              <a:buChar char="–"/>
              <a:defRPr sz="2800" i="1" kern="1200">
                <a:solidFill>
                  <a:srgbClr val="FFFFFF"/>
                </a:solidFill>
                <a:latin typeface="Times"/>
                <a:ea typeface="+mn-ea"/>
                <a:cs typeface="Time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20" indent="-342820">
              <a:spcAft>
                <a:spcPts val="600"/>
              </a:spcAft>
              <a:buClr>
                <a:srgbClr val="004065"/>
              </a:buClr>
              <a:buFont typeface="Wingdings" panose="05000000000000000000" pitchFamily="2" charset="2"/>
              <a:buChar char="Ø"/>
            </a:pPr>
            <a:r>
              <a:rPr lang="en-US" sz="2400" dirty="0"/>
              <a:t>National Center that supports child wellness and success in school by promoting collaborative solutions and partnerships in communities that bridge health and </a:t>
            </a:r>
            <a:r>
              <a:rPr lang="en-US" sz="2400" dirty="0" smtClean="0"/>
              <a:t>education</a:t>
            </a:r>
          </a:p>
          <a:p>
            <a:pPr marL="342820" indent="-342820">
              <a:spcAft>
                <a:spcPts val="600"/>
              </a:spcAft>
              <a:buClr>
                <a:srgbClr val="004065"/>
              </a:buClr>
              <a:buFont typeface="Wingdings" panose="05000000000000000000" pitchFamily="2" charset="2"/>
              <a:buChar char="Ø"/>
            </a:pPr>
            <a:r>
              <a:rPr lang="en-US" sz="2400" dirty="0" smtClean="0"/>
              <a:t>Only </a:t>
            </a:r>
            <a:r>
              <a:rPr lang="en-US" sz="2400" dirty="0"/>
              <a:t>policy, resource, and translational research center housed in a school of public health (Milken Institute School of Public Health at the George Washington University)</a:t>
            </a:r>
          </a:p>
          <a:p>
            <a:pPr marL="342820" indent="-342820">
              <a:spcAft>
                <a:spcPts val="600"/>
              </a:spcAft>
              <a:buClr>
                <a:srgbClr val="004065"/>
              </a:buClr>
              <a:buFont typeface="Wingdings" panose="05000000000000000000" pitchFamily="2" charset="2"/>
              <a:buChar char="Ø"/>
            </a:pPr>
            <a:r>
              <a:rPr lang="en-US" sz="2400" dirty="0"/>
              <a:t>Utilize a public health approach to advocate for a </a:t>
            </a:r>
            <a:r>
              <a:rPr lang="en-US" sz="2400" dirty="0" smtClean="0"/>
              <a:t>coordinated system </a:t>
            </a:r>
            <a:r>
              <a:rPr lang="en-US" sz="2400" dirty="0"/>
              <a:t>of supports for children and their families</a:t>
            </a:r>
          </a:p>
        </p:txBody>
      </p:sp>
      <p:pic>
        <p:nvPicPr>
          <p:cNvPr id="6" name="Picture 5" descr="milken_institute_sph__Full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741" y="5978209"/>
            <a:ext cx="2065748" cy="668786"/>
          </a:xfrm>
          <a:prstGeom prst="rect">
            <a:avLst/>
          </a:prstGeom>
        </p:spPr>
      </p:pic>
      <p:sp>
        <p:nvSpPr>
          <p:cNvPr id="2" name="Title 1"/>
          <p:cNvSpPr>
            <a:spLocks noGrp="1"/>
          </p:cNvSpPr>
          <p:nvPr>
            <p:ph type="title"/>
          </p:nvPr>
        </p:nvSpPr>
        <p:spPr>
          <a:xfrm>
            <a:off x="457200" y="152998"/>
            <a:ext cx="8229600" cy="657878"/>
          </a:xfrm>
        </p:spPr>
        <p:txBody>
          <a:bodyPr>
            <a:noAutofit/>
          </a:bodyPr>
          <a:lstStyle/>
          <a:p>
            <a:r>
              <a:rPr lang="en-US" sz="3600" b="1" dirty="0">
                <a:latin typeface="Times"/>
                <a:cs typeface="Times"/>
              </a:rPr>
              <a:t>About The Center for Health and Health Care in Schools (CHHCS)</a:t>
            </a:r>
          </a:p>
        </p:txBody>
      </p:sp>
    </p:spTree>
    <p:extLst>
      <p:ext uri="{BB962C8B-B14F-4D97-AF65-F5344CB8AC3E}">
        <p14:creationId xmlns:p14="http://schemas.microsoft.com/office/powerpoint/2010/main" val="3093747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as the backbone of American Democracy</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9650" y="2095224"/>
            <a:ext cx="3471863" cy="3480352"/>
          </a:xfrm>
        </p:spPr>
      </p:pic>
      <p:sp>
        <p:nvSpPr>
          <p:cNvPr id="4" name="Content Placeholder 3"/>
          <p:cNvSpPr>
            <a:spLocks noGrp="1"/>
          </p:cNvSpPr>
          <p:nvPr>
            <p:ph sz="half" idx="2"/>
          </p:nvPr>
        </p:nvSpPr>
        <p:spPr/>
        <p:txBody>
          <a:bodyPr>
            <a:normAutofit fontScale="77500" lnSpcReduction="20000"/>
          </a:bodyPr>
          <a:lstStyle/>
          <a:p>
            <a:r>
              <a:rPr lang="en-US" dirty="0"/>
              <a:t>“Perhaps the greatest social service that can be rendered by anybody to the country and to mankind is to bring up a family</a:t>
            </a:r>
            <a:r>
              <a:rPr lang="en-US" dirty="0" smtClean="0"/>
              <a:t>.” – George Bernard Shaw</a:t>
            </a:r>
          </a:p>
          <a:p>
            <a:r>
              <a:rPr lang="en-US" dirty="0" smtClean="0"/>
              <a:t>The Founding Fathers saw the family as key institution for the education of children, which includes morality and citizenship.</a:t>
            </a:r>
          </a:p>
          <a:p>
            <a:r>
              <a:rPr lang="en-US" dirty="0" smtClean="0"/>
              <a:t>After the American Revolution, Thomas Jefferson called for the creation of a public school system funded by tax dollars but it wasn’t until the 1840s, led by Horace Mann of </a:t>
            </a:r>
            <a:r>
              <a:rPr lang="en-US" dirty="0" err="1" smtClean="0"/>
              <a:t>Massachusettes</a:t>
            </a:r>
            <a:r>
              <a:rPr lang="en-US" dirty="0" smtClean="0"/>
              <a:t>, that public schools would be formed on a campaign to share core values.</a:t>
            </a:r>
          </a:p>
          <a:p>
            <a:endParaRPr lang="en-US" dirty="0"/>
          </a:p>
        </p:txBody>
      </p:sp>
    </p:spTree>
    <p:extLst>
      <p:ext uri="{BB962C8B-B14F-4D97-AF65-F5344CB8AC3E}">
        <p14:creationId xmlns:p14="http://schemas.microsoft.com/office/powerpoint/2010/main" val="2202645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a:t>
            </a:r>
            <a:r>
              <a:rPr lang="en-US" baseline="30000" dirty="0" smtClean="0"/>
              <a:t>th</a:t>
            </a:r>
            <a:r>
              <a:rPr lang="en-US" dirty="0" smtClean="0"/>
              <a:t> Century and Social Justice in Education</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In 1951, the NAACP began recruiting families from Topeka, Kansas to take part in the constitutionality of school segregation.</a:t>
            </a:r>
          </a:p>
          <a:p>
            <a:r>
              <a:rPr lang="en-US" b="1" dirty="0" smtClean="0"/>
              <a:t>Brown v. Board of Education - </a:t>
            </a:r>
            <a:r>
              <a:rPr lang="en-US" dirty="0" smtClean="0"/>
              <a:t>Plaintiff, Oliver Brown, had a daughter who was </a:t>
            </a:r>
            <a:r>
              <a:rPr lang="en-US" dirty="0" err="1" smtClean="0"/>
              <a:t>fored</a:t>
            </a:r>
            <a:r>
              <a:rPr lang="en-US" dirty="0" smtClean="0"/>
              <a:t> to take a </a:t>
            </a:r>
            <a:r>
              <a:rPr lang="en-US" dirty="0" err="1" smtClean="0"/>
              <a:t>bsu</a:t>
            </a:r>
            <a:r>
              <a:rPr lang="en-US" dirty="0" smtClean="0"/>
              <a:t> to an all-black school rather than attend the all white school a </a:t>
            </a:r>
            <a:r>
              <a:rPr lang="en-US" dirty="0" err="1" smtClean="0"/>
              <a:t>bolc</a:t>
            </a:r>
            <a:r>
              <a:rPr lang="en-US" dirty="0" smtClean="0"/>
              <a:t> from her house</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2488" y="1676400"/>
            <a:ext cx="3470275" cy="4343400"/>
          </a:xfrm>
        </p:spPr>
      </p:pic>
    </p:spTree>
    <p:extLst>
      <p:ext uri="{BB962C8B-B14F-4D97-AF65-F5344CB8AC3E}">
        <p14:creationId xmlns:p14="http://schemas.microsoft.com/office/powerpoint/2010/main" val="3975544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Shaming and Blaming of Families</a:t>
            </a:r>
            <a:endParaRPr lang="en-US" dirty="0"/>
          </a:p>
        </p:txBody>
      </p:sp>
      <p:sp>
        <p:nvSpPr>
          <p:cNvPr id="3" name="Content Placeholder 2"/>
          <p:cNvSpPr>
            <a:spLocks noGrp="1"/>
          </p:cNvSpPr>
          <p:nvPr>
            <p:ph idx="1"/>
          </p:nvPr>
        </p:nvSpPr>
        <p:spPr/>
        <p:txBody>
          <a:bodyPr/>
          <a:lstStyle/>
          <a:p>
            <a:pPr marL="0" indent="0" algn="just">
              <a:buNone/>
            </a:pPr>
            <a:r>
              <a:rPr lang="en-US" dirty="0" smtClean="0"/>
              <a:t>“…much of the twentieth century professions of psychology and </a:t>
            </a:r>
            <a:r>
              <a:rPr lang="en-US" dirty="0" err="1" smtClean="0"/>
              <a:t>psyciatry</a:t>
            </a:r>
            <a:r>
              <a:rPr lang="en-US" dirty="0" smtClean="0"/>
              <a:t> directly blamed family members, especially parents, for causing mental illness in their offspring.  Autism was linked to ‘refrigerator’ parents who provided no emotional bonding; schizophrenia resulted from ‘</a:t>
            </a:r>
            <a:r>
              <a:rPr lang="en-US" dirty="0" err="1" smtClean="0"/>
              <a:t>schizophrenegnic</a:t>
            </a:r>
            <a:r>
              <a:rPr lang="en-US" dirty="0" smtClean="0"/>
              <a:t> mothers,’ whose hostile and dependency-</a:t>
            </a:r>
            <a:r>
              <a:rPr lang="en-US" dirty="0" err="1" smtClean="0"/>
              <a:t>promotng</a:t>
            </a:r>
            <a:r>
              <a:rPr lang="en-US" dirty="0" smtClean="0"/>
              <a:t> styles drove their children to madness.  </a:t>
            </a:r>
            <a:r>
              <a:rPr lang="en-US" dirty="0" err="1" smtClean="0"/>
              <a:t>Spouces</a:t>
            </a:r>
            <a:r>
              <a:rPr lang="en-US" dirty="0" smtClean="0"/>
              <a:t>, siblings and offspring were part of the ongoing curse.  Any consideration of biological vulnerability – including the clear findings that genetic risk is formidable for conditions like schizophrenia, bipolar illness, attention deficit hyperactivity </a:t>
            </a:r>
            <a:r>
              <a:rPr lang="en-US" dirty="0" err="1" smtClean="0"/>
              <a:t>disaorder</a:t>
            </a:r>
            <a:r>
              <a:rPr lang="en-US" dirty="0" smtClean="0"/>
              <a:t> (ADHD and autism – was discounted.” – Stephen P. </a:t>
            </a:r>
            <a:r>
              <a:rPr lang="en-US" dirty="0" err="1" smtClean="0"/>
              <a:t>Hinshaw</a:t>
            </a:r>
            <a:r>
              <a:rPr lang="en-US" dirty="0" smtClean="0"/>
              <a:t>, </a:t>
            </a:r>
            <a:r>
              <a:rPr lang="en-US" i="1" dirty="0" smtClean="0"/>
              <a:t>Another Kind of Madness: A Journey Through the Stigma and Hope of Mental Illness (2017)</a:t>
            </a:r>
            <a:r>
              <a:rPr lang="en-US" dirty="0" smtClean="0"/>
              <a:t> </a:t>
            </a:r>
            <a:endParaRPr lang="en-US" dirty="0"/>
          </a:p>
        </p:txBody>
      </p:sp>
    </p:spTree>
    <p:extLst>
      <p:ext uri="{BB962C8B-B14F-4D97-AF65-F5344CB8AC3E}">
        <p14:creationId xmlns:p14="http://schemas.microsoft.com/office/powerpoint/2010/main" val="514865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 Rights as Civil Rights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9650" y="2874438"/>
            <a:ext cx="3471863" cy="1921924"/>
          </a:xfrm>
        </p:spPr>
      </p:pic>
      <p:sp>
        <p:nvSpPr>
          <p:cNvPr id="4" name="Content Placeholder 3"/>
          <p:cNvSpPr>
            <a:spLocks noGrp="1"/>
          </p:cNvSpPr>
          <p:nvPr>
            <p:ph sz="half" idx="2"/>
          </p:nvPr>
        </p:nvSpPr>
        <p:spPr/>
        <p:txBody>
          <a:bodyPr>
            <a:normAutofit fontScale="55000" lnSpcReduction="20000"/>
          </a:bodyPr>
          <a:lstStyle/>
          <a:p>
            <a:r>
              <a:rPr lang="en-US" dirty="0" smtClean="0"/>
              <a:t>White families of children with </a:t>
            </a:r>
            <a:r>
              <a:rPr lang="en-US" dirty="0" err="1" smtClean="0"/>
              <a:t>dsabilities</a:t>
            </a:r>
            <a:r>
              <a:rPr lang="en-US" dirty="0" smtClean="0"/>
              <a:t> saw the civil rights movement as a </a:t>
            </a:r>
            <a:r>
              <a:rPr lang="en-US" dirty="0" err="1" smtClean="0"/>
              <a:t>nopporunity</a:t>
            </a:r>
            <a:r>
              <a:rPr lang="en-US" dirty="0" smtClean="0"/>
              <a:t> to join forces alto demand equal treatment, equal access and equal opportunity for people with disabilities </a:t>
            </a:r>
          </a:p>
          <a:p>
            <a:r>
              <a:rPr lang="en-US" dirty="0" smtClean="0"/>
              <a:t>Parent advocates were at </a:t>
            </a:r>
            <a:r>
              <a:rPr lang="en-US" dirty="0" err="1" smtClean="0"/>
              <a:t>te</a:t>
            </a:r>
            <a:r>
              <a:rPr lang="en-US" dirty="0" smtClean="0"/>
              <a:t> </a:t>
            </a:r>
            <a:r>
              <a:rPr lang="en-US" dirty="0" err="1" smtClean="0"/>
              <a:t>forefornt</a:t>
            </a:r>
            <a:r>
              <a:rPr lang="en-US" dirty="0" smtClean="0"/>
              <a:t>, demanding their children be </a:t>
            </a:r>
            <a:r>
              <a:rPr lang="en-US" dirty="0" err="1" smtClean="0"/>
              <a:t>deinstintionaized</a:t>
            </a:r>
            <a:r>
              <a:rPr lang="en-US" dirty="0" smtClean="0"/>
              <a:t> and be placed into the public school system</a:t>
            </a:r>
          </a:p>
          <a:p>
            <a:r>
              <a:rPr lang="en-US" dirty="0" smtClean="0"/>
              <a:t>By 1973, the Rehabilitation Act was passed, becoming a </a:t>
            </a:r>
            <a:r>
              <a:rPr lang="en-US" dirty="0" err="1" smtClean="0"/>
              <a:t>landmare</a:t>
            </a:r>
            <a:r>
              <a:rPr lang="en-US" dirty="0" smtClean="0"/>
              <a:t> legislation to as the rights of people with disabilities </a:t>
            </a:r>
            <a:r>
              <a:rPr lang="en-US" dirty="0" err="1" smtClean="0"/>
              <a:t>progected</a:t>
            </a:r>
            <a:r>
              <a:rPr lang="en-US" dirty="0" smtClean="0"/>
              <a:t> by law S</a:t>
            </a:r>
          </a:p>
          <a:p>
            <a:r>
              <a:rPr lang="en-US" dirty="0" smtClean="0"/>
              <a:t>Section 504 of the Rehabilitation Act provided equal opportunity </a:t>
            </a:r>
            <a:r>
              <a:rPr lang="en-US" dirty="0" err="1" smtClean="0"/>
              <a:t>ofr</a:t>
            </a:r>
            <a:r>
              <a:rPr lang="en-US" dirty="0" smtClean="0"/>
              <a:t> employment </a:t>
            </a:r>
            <a:r>
              <a:rPr lang="en-US" dirty="0" err="1" smtClean="0"/>
              <a:t>wi</a:t>
            </a:r>
            <a:r>
              <a:rPr lang="en-US" dirty="0" smtClean="0"/>
              <a:t>, </a:t>
            </a:r>
            <a:r>
              <a:rPr lang="en-US" dirty="0" err="1" smtClean="0"/>
              <a:t>prohbilityng</a:t>
            </a:r>
            <a:r>
              <a:rPr lang="en-US" dirty="0" smtClean="0"/>
              <a:t> </a:t>
            </a:r>
            <a:r>
              <a:rPr lang="en-US" dirty="0" err="1" smtClean="0"/>
              <a:t>discimnation</a:t>
            </a:r>
            <a:r>
              <a:rPr lang="en-US" dirty="0" smtClean="0"/>
              <a:t> on the basis of either physical or mental disability</a:t>
            </a:r>
          </a:p>
          <a:p>
            <a:r>
              <a:rPr lang="en-US" dirty="0" smtClean="0"/>
              <a:t>1975 the Education for All Handicapped Children Act was passed to guaranteed equal access to public education for children with disabilities. I t was </a:t>
            </a:r>
            <a:r>
              <a:rPr lang="en-US" dirty="0" err="1" smtClean="0"/>
              <a:t>renaed</a:t>
            </a:r>
            <a:r>
              <a:rPr lang="en-US" dirty="0" smtClean="0"/>
              <a:t> in the 1990s the </a:t>
            </a:r>
            <a:r>
              <a:rPr lang="en-US" dirty="0" err="1" smtClean="0"/>
              <a:t>Inditvidals</a:t>
            </a:r>
            <a:r>
              <a:rPr lang="en-US" dirty="0" smtClean="0"/>
              <a:t> with Disabilities </a:t>
            </a:r>
            <a:r>
              <a:rPr lang="en-US" dirty="0" err="1" smtClean="0"/>
              <a:t>Ecuation</a:t>
            </a:r>
            <a:r>
              <a:rPr lang="en-US" dirty="0" smtClean="0"/>
              <a:t> Act.</a:t>
            </a:r>
            <a:endParaRPr lang="en-US" dirty="0"/>
          </a:p>
          <a:p>
            <a:r>
              <a:rPr lang="en-US" dirty="0" err="1" smtClean="0"/>
              <a:t>Ater</a:t>
            </a:r>
            <a:r>
              <a:rPr lang="en-US" dirty="0" smtClean="0"/>
              <a:t> decades of campaigning, the Americans with </a:t>
            </a:r>
            <a:r>
              <a:rPr lang="en-US" dirty="0" err="1" smtClean="0"/>
              <a:t>Disabilitis</a:t>
            </a:r>
            <a:r>
              <a:rPr lang="en-US" dirty="0" smtClean="0"/>
              <a:t> Act passed in 1990, wit much more activism needed to unpack </a:t>
            </a:r>
            <a:r>
              <a:rPr lang="en-US" dirty="0" err="1" smtClean="0"/>
              <a:t>explict</a:t>
            </a:r>
            <a:r>
              <a:rPr lang="en-US" dirty="0" smtClean="0"/>
              <a:t> and </a:t>
            </a:r>
            <a:r>
              <a:rPr lang="en-US" dirty="0" err="1" smtClean="0"/>
              <a:t>inmplict</a:t>
            </a:r>
            <a:r>
              <a:rPr lang="en-US" dirty="0" smtClean="0"/>
              <a:t> </a:t>
            </a:r>
            <a:endParaRPr lang="en-US" dirty="0"/>
          </a:p>
        </p:txBody>
      </p:sp>
    </p:spTree>
    <p:extLst>
      <p:ext uri="{BB962C8B-B14F-4D97-AF65-F5344CB8AC3E}">
        <p14:creationId xmlns:p14="http://schemas.microsoft.com/office/powerpoint/2010/main" val="2615992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smtClean="0"/>
              <a:t>Crisis in Parenting = Crisis for Children</a:t>
            </a:r>
            <a:endParaRPr lang="en-US" sz="2500" dirty="0"/>
          </a:p>
        </p:txBody>
      </p:sp>
      <p:sp>
        <p:nvSpPr>
          <p:cNvPr id="3" name="Content Placeholder 2"/>
          <p:cNvSpPr>
            <a:spLocks noGrp="1"/>
          </p:cNvSpPr>
          <p:nvPr>
            <p:ph idx="1"/>
          </p:nvPr>
        </p:nvSpPr>
        <p:spPr/>
        <p:txBody>
          <a:bodyPr>
            <a:normAutofit fontScale="32500" lnSpcReduction="20000"/>
          </a:bodyPr>
          <a:lstStyle/>
          <a:p>
            <a:pPr lvl="0"/>
            <a:r>
              <a:rPr lang="en-US" sz="4000" dirty="0"/>
              <a:t>16% of low-income families (families earning less than 200% of poverty) have a child with a disability; 9% have a child with a severe disability. This is nearly 50% higher than the rate among higher-income families.  The percentage is particularly high among welfare families -20% of these families have a child with a disability, including 13% where a child has a severe disability.</a:t>
            </a:r>
          </a:p>
          <a:p>
            <a:pPr marL="0" indent="0">
              <a:buNone/>
            </a:pPr>
            <a:endParaRPr lang="en-US" sz="4000" dirty="0"/>
          </a:p>
          <a:p>
            <a:pPr lvl="0"/>
            <a:r>
              <a:rPr lang="en-US" sz="4000" dirty="0"/>
              <a:t>According to the 2000 US Census, among families with one or more members with a disability, the poverty rate was 12.8% - higher than the 9.2% for all families and 7.7% for families without members with a disability.</a:t>
            </a:r>
          </a:p>
          <a:p>
            <a:pPr marL="0" indent="0">
              <a:buNone/>
            </a:pPr>
            <a:endParaRPr lang="en-US" sz="4000" dirty="0"/>
          </a:p>
          <a:p>
            <a:pPr lvl="0"/>
            <a:r>
              <a:rPr lang="en-US" sz="4000" dirty="0"/>
              <a:t>The same 2000 US Census noted that families with a female household (totaling 12.5 million families) with no husband present were more likely than other types of families to report having members with a disability. 34.8% of these families reported one or more member with a disability, compared with 27.3% among the 55.5 million married-couple families and 31.6% among the 4.3 million families with a male household with no wife present.  Divorce following the birth of a child with a severe disability has been cited as the primary factor leading to a single-mother headed household for families with children with disabilities.</a:t>
            </a:r>
          </a:p>
          <a:p>
            <a:pPr marL="0" indent="0">
              <a:buNone/>
            </a:pPr>
            <a:endParaRPr lang="en-US" sz="4000" dirty="0"/>
          </a:p>
          <a:p>
            <a:endParaRPr lang="en-US" dirty="0"/>
          </a:p>
        </p:txBody>
      </p:sp>
    </p:spTree>
    <p:extLst>
      <p:ext uri="{BB962C8B-B14F-4D97-AF65-F5344CB8AC3E}">
        <p14:creationId xmlns:p14="http://schemas.microsoft.com/office/powerpoint/2010/main" val="2989445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smtClean="0"/>
              <a:t>Crisis in Parenting = Crisis for Children</a:t>
            </a:r>
            <a:endParaRPr lang="en-US" sz="2500" dirty="0"/>
          </a:p>
        </p:txBody>
      </p:sp>
      <p:sp>
        <p:nvSpPr>
          <p:cNvPr id="3" name="Content Placeholder 2"/>
          <p:cNvSpPr>
            <a:spLocks noGrp="1"/>
          </p:cNvSpPr>
          <p:nvPr>
            <p:ph idx="1"/>
          </p:nvPr>
        </p:nvSpPr>
        <p:spPr/>
        <p:txBody>
          <a:bodyPr>
            <a:normAutofit fontScale="40000" lnSpcReduction="20000"/>
          </a:bodyPr>
          <a:lstStyle/>
          <a:p>
            <a:r>
              <a:rPr lang="en-US" sz="4000" dirty="0" smtClean="0"/>
              <a:t>Nearly </a:t>
            </a:r>
            <a:r>
              <a:rPr lang="en-US" sz="4000" dirty="0"/>
              <a:t>24% of families with children who have special needs cut back or stop working in order to care for their child or children with disabilities</a:t>
            </a:r>
            <a:r>
              <a:rPr lang="en-US" sz="4000" dirty="0" smtClean="0"/>
              <a:t>.</a:t>
            </a:r>
          </a:p>
          <a:p>
            <a:pPr marL="0" lvl="0" indent="0">
              <a:buNone/>
            </a:pPr>
            <a:endParaRPr lang="en-US" sz="4000" dirty="0"/>
          </a:p>
          <a:p>
            <a:r>
              <a:rPr lang="en-US" sz="4000" dirty="0"/>
              <a:t>“Children with Disabilities and Other Special Needs: Opportunities to Participate in Quality Programs Must Be Expanded,” Children’s Defense Fund (2003), </a:t>
            </a:r>
            <a:r>
              <a:rPr lang="en-US" sz="4000" u="sng" dirty="0">
                <a:hlinkClick r:id="rId2"/>
              </a:rPr>
              <a:t>http://www.childrensdefense.org/library/data/children-disabilities-special-needs-opportunities-participate-quality-programs-expanded.pdf</a:t>
            </a:r>
            <a:r>
              <a:rPr lang="en-US" sz="4000" dirty="0"/>
              <a:t>, accessed July 19, 2017</a:t>
            </a:r>
            <a:r>
              <a:rPr lang="en-US" sz="4000" dirty="0" smtClean="0"/>
              <a:t>.</a:t>
            </a:r>
          </a:p>
          <a:p>
            <a:pPr marL="0" indent="0">
              <a:buNone/>
            </a:pPr>
            <a:endParaRPr lang="en-US" sz="4000" dirty="0"/>
          </a:p>
          <a:p>
            <a:r>
              <a:rPr lang="en-US" sz="4000" dirty="0"/>
              <a:t>“Disability and American Families: 2000,”</a:t>
            </a:r>
            <a:r>
              <a:rPr lang="en-US" sz="4000" i="1" dirty="0"/>
              <a:t>US Census Special Reports </a:t>
            </a:r>
            <a:r>
              <a:rPr lang="en-US" sz="4000" dirty="0"/>
              <a:t>(July 2005), </a:t>
            </a:r>
            <a:r>
              <a:rPr lang="en-US" sz="4000" u="sng" dirty="0">
                <a:hlinkClick r:id="rId3"/>
              </a:rPr>
              <a:t>https://www.census.gov/people/disability/files/censr-23.pdf</a:t>
            </a:r>
            <a:r>
              <a:rPr lang="en-US" sz="4000" dirty="0"/>
              <a:t>, accessed July 20, 2017</a:t>
            </a:r>
            <a:r>
              <a:rPr lang="en-US" sz="4000" dirty="0" smtClean="0"/>
              <a:t>. “</a:t>
            </a:r>
            <a:r>
              <a:rPr lang="en-US" sz="4000" dirty="0"/>
              <a:t>Disability and American Families: 2000”</a:t>
            </a:r>
          </a:p>
          <a:p>
            <a:endParaRPr lang="en-US" dirty="0"/>
          </a:p>
        </p:txBody>
      </p:sp>
    </p:spTree>
    <p:extLst>
      <p:ext uri="{BB962C8B-B14F-4D97-AF65-F5344CB8AC3E}">
        <p14:creationId xmlns:p14="http://schemas.microsoft.com/office/powerpoint/2010/main" val="3027175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Inclusive Education = Democracy at Work</a:t>
            </a:r>
            <a:endParaRPr lang="en-US" dirty="0"/>
          </a:p>
        </p:txBody>
      </p:sp>
      <p:sp>
        <p:nvSpPr>
          <p:cNvPr id="3" name="Content Placeholder 2"/>
          <p:cNvSpPr>
            <a:spLocks noGrp="1"/>
          </p:cNvSpPr>
          <p:nvPr>
            <p:ph sz="half" idx="1"/>
          </p:nvPr>
        </p:nvSpPr>
        <p:spPr/>
        <p:txBody>
          <a:bodyPr/>
          <a:lstStyle/>
          <a:p>
            <a:r>
              <a:rPr lang="en-US" dirty="0" smtClean="0"/>
              <a:t>Inclusion of Parents</a:t>
            </a:r>
          </a:p>
          <a:p>
            <a:r>
              <a:rPr lang="en-US" dirty="0" smtClean="0"/>
              <a:t>Inclusion of Community at Large</a:t>
            </a:r>
          </a:p>
          <a:p>
            <a:r>
              <a:rPr lang="en-US" dirty="0" smtClean="0"/>
              <a:t>Supported Decision Making</a:t>
            </a:r>
          </a:p>
          <a:p>
            <a:r>
              <a:rPr lang="en-US" dirty="0" smtClean="0"/>
              <a:t>Person-Centered Education</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2488" y="2438614"/>
            <a:ext cx="3470275" cy="2793571"/>
          </a:xfrm>
        </p:spPr>
      </p:pic>
    </p:spTree>
    <p:extLst>
      <p:ext uri="{BB962C8B-B14F-4D97-AF65-F5344CB8AC3E}">
        <p14:creationId xmlns:p14="http://schemas.microsoft.com/office/powerpoint/2010/main" val="3314877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Where Do We Go From Here</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Chioma Mary Oruh, Ph.D.</a:t>
            </a:r>
          </a:p>
          <a:p>
            <a:pPr marL="0" indent="0" algn="ctr">
              <a:buNone/>
            </a:pPr>
            <a:r>
              <a:rPr lang="en-US" dirty="0" smtClean="0">
                <a:hlinkClick r:id="rId2"/>
              </a:rPr>
              <a:t>chioma.oruh@gmail.com</a:t>
            </a:r>
            <a:endParaRPr lang="en-US" dirty="0" smtClean="0"/>
          </a:p>
          <a:p>
            <a:pPr marL="0" indent="0" algn="ctr">
              <a:buNone/>
            </a:pPr>
            <a:r>
              <a:rPr lang="en-US" dirty="0" smtClean="0"/>
              <a:t>202-697-3529</a:t>
            </a:r>
          </a:p>
          <a:p>
            <a:pPr marL="0" indent="0" algn="ctr">
              <a:buNone/>
            </a:pPr>
            <a:endParaRPr lang="en-US" dirty="0" smtClean="0"/>
          </a:p>
          <a:p>
            <a:pPr marL="0" indent="0" algn="ctr">
              <a:buNone/>
            </a:pPr>
            <a:r>
              <a:rPr lang="en-US" dirty="0" smtClean="0"/>
              <a:t>Inclusive Prosperity Coalition</a:t>
            </a:r>
          </a:p>
          <a:p>
            <a:pPr marL="0" indent="0" algn="ctr">
              <a:buNone/>
            </a:pPr>
            <a:r>
              <a:rPr lang="en-US" dirty="0" smtClean="0">
                <a:hlinkClick r:id="rId3"/>
              </a:rPr>
              <a:t>www.ipc-dc.org</a:t>
            </a:r>
            <a:endParaRPr lang="en-US" dirty="0" smtClean="0"/>
          </a:p>
          <a:p>
            <a:pPr marL="0" indent="0" algn="ctr">
              <a:buNone/>
            </a:pPr>
            <a:endParaRPr lang="en-US" dirty="0"/>
          </a:p>
          <a:p>
            <a:pPr marL="0" indent="0" algn="ctr">
              <a:buNone/>
            </a:pPr>
            <a:r>
              <a:rPr lang="en-US" dirty="0" smtClean="0"/>
              <a:t>Mothering Hands, </a:t>
            </a:r>
            <a:r>
              <a:rPr lang="en-US" dirty="0" err="1" smtClean="0"/>
              <a:t>Inc</a:t>
            </a:r>
            <a:endParaRPr lang="en-US" dirty="0" smtClean="0"/>
          </a:p>
          <a:p>
            <a:pPr marL="0" indent="0" algn="ctr">
              <a:buNone/>
            </a:pPr>
            <a:r>
              <a:rPr lang="en-US" dirty="0" smtClean="0">
                <a:hlinkClick r:id="rId4"/>
              </a:rPr>
              <a:t>www.motheringhands.org</a:t>
            </a:r>
            <a:endParaRPr lang="en-US" dirty="0" smtClean="0"/>
          </a:p>
          <a:p>
            <a:pPr marL="0" indent="0">
              <a:buNone/>
            </a:pPr>
            <a:endParaRPr lang="en-US" dirty="0"/>
          </a:p>
        </p:txBody>
      </p:sp>
    </p:spTree>
    <p:extLst>
      <p:ext uri="{BB962C8B-B14F-4D97-AF65-F5344CB8AC3E}">
        <p14:creationId xmlns:p14="http://schemas.microsoft.com/office/powerpoint/2010/main" val="3205891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a:xfrm>
            <a:off x="419100" y="76200"/>
            <a:ext cx="8229600" cy="1143000"/>
          </a:xfrm>
        </p:spPr>
        <p:txBody>
          <a:bodyPr>
            <a:normAutofit/>
          </a:bodyPr>
          <a:lstStyle/>
          <a:p>
            <a:pPr fontAlgn="base">
              <a:spcAft>
                <a:spcPct val="0"/>
              </a:spcAft>
            </a:pPr>
            <a:r>
              <a:rPr lang="en-US" sz="3600" b="1" kern="0" dirty="0">
                <a:solidFill>
                  <a:srgbClr val="FF0000"/>
                </a:solidFill>
                <a:ea typeface="Arial" charset="0"/>
                <a:cs typeface="Avenir Next Regular"/>
              </a:rPr>
              <a:t>Bridging the Silos</a:t>
            </a:r>
          </a:p>
        </p:txBody>
      </p:sp>
      <p:pic>
        <p:nvPicPr>
          <p:cNvPr id="5" name="Content Placeholder 9"/>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0" y="1120120"/>
            <a:ext cx="6420772" cy="5627470"/>
          </a:xfrm>
        </p:spPr>
      </p:pic>
      <p:sp>
        <p:nvSpPr>
          <p:cNvPr id="6" name="TextBox 5"/>
          <p:cNvSpPr txBox="1"/>
          <p:nvPr/>
        </p:nvSpPr>
        <p:spPr>
          <a:xfrm>
            <a:off x="2971800" y="3733800"/>
            <a:ext cx="914400" cy="400110"/>
          </a:xfrm>
          <a:prstGeom prst="rect">
            <a:avLst/>
          </a:prstGeom>
          <a:noFill/>
        </p:spPr>
        <p:txBody>
          <a:bodyPr wrap="square" rtlCol="0">
            <a:spAutoFit/>
          </a:bodyPr>
          <a:lstStyle/>
          <a:p>
            <a:r>
              <a:rPr lang="en-US" sz="2000" b="1" dirty="0" smtClean="0">
                <a:solidFill>
                  <a:schemeClr val="bg1"/>
                </a:solidFill>
              </a:rPr>
              <a:t>Health</a:t>
            </a:r>
            <a:endParaRPr lang="en-US" sz="2000" b="1" dirty="0">
              <a:solidFill>
                <a:schemeClr val="bg1"/>
              </a:solidFill>
            </a:endParaRPr>
          </a:p>
        </p:txBody>
      </p:sp>
      <p:sp>
        <p:nvSpPr>
          <p:cNvPr id="7" name="TextBox 6"/>
          <p:cNvSpPr txBox="1"/>
          <p:nvPr/>
        </p:nvSpPr>
        <p:spPr>
          <a:xfrm>
            <a:off x="4953000" y="3733800"/>
            <a:ext cx="1295400" cy="400110"/>
          </a:xfrm>
          <a:prstGeom prst="rect">
            <a:avLst/>
          </a:prstGeom>
          <a:noFill/>
        </p:spPr>
        <p:txBody>
          <a:bodyPr wrap="square" rtlCol="0">
            <a:spAutoFit/>
          </a:bodyPr>
          <a:lstStyle/>
          <a:p>
            <a:r>
              <a:rPr lang="en-US" sz="2000" b="1" dirty="0" smtClean="0">
                <a:solidFill>
                  <a:schemeClr val="bg1"/>
                </a:solidFill>
              </a:rPr>
              <a:t>Education</a:t>
            </a:r>
            <a:endParaRPr lang="en-US" sz="2000" b="1" dirty="0">
              <a:solidFill>
                <a:schemeClr val="bg1"/>
              </a:solidFill>
            </a:endParaRPr>
          </a:p>
        </p:txBody>
      </p:sp>
      <p:pic>
        <p:nvPicPr>
          <p:cNvPr id="8" name="Picture 3" descr="C:\Users\ddelatorre\AppData\Local\Microsoft\Windows\Temporary Internet Files\Content.IE5\612NK0L6\Suspension_bridge_pattern_german2.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858982"/>
            <a:ext cx="3429000" cy="136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18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143000"/>
          </a:xfrm>
        </p:spPr>
        <p:txBody>
          <a:bodyPr>
            <a:noAutofit/>
          </a:bodyPr>
          <a:lstStyle/>
          <a:p>
            <a:pPr algn="ctr"/>
            <a:r>
              <a:rPr lang="en-US" sz="3600" b="1" dirty="0">
                <a:latin typeface="+mj-lt"/>
              </a:rPr>
              <a:t>Children’s National </a:t>
            </a:r>
            <a:r>
              <a:rPr lang="en-US" sz="3600" b="1" dirty="0" smtClean="0">
                <a:latin typeface="+mj-lt"/>
              </a:rPr>
              <a:t/>
            </a:r>
            <a:br>
              <a:rPr lang="en-US" sz="3600" b="1" dirty="0" smtClean="0">
                <a:latin typeface="+mj-lt"/>
              </a:rPr>
            </a:br>
            <a:r>
              <a:rPr lang="en-US" sz="3600" b="1" dirty="0" smtClean="0">
                <a:latin typeface="+mj-lt"/>
              </a:rPr>
              <a:t>Internal School </a:t>
            </a:r>
            <a:r>
              <a:rPr lang="en-US" sz="3600" b="1" dirty="0">
                <a:latin typeface="+mj-lt"/>
              </a:rPr>
              <a:t>Health </a:t>
            </a:r>
            <a:r>
              <a:rPr lang="en-US" sz="3600" b="1" dirty="0" smtClean="0">
                <a:latin typeface="+mj-lt"/>
              </a:rPr>
              <a:t>Collaborative</a:t>
            </a:r>
            <a:endParaRPr lang="en-US" sz="3600" dirty="0">
              <a:latin typeface="+mj-lt"/>
            </a:endParaRPr>
          </a:p>
        </p:txBody>
      </p:sp>
      <p:sp>
        <p:nvSpPr>
          <p:cNvPr id="3" name="Content Placeholder 2"/>
          <p:cNvSpPr>
            <a:spLocks noGrp="1"/>
          </p:cNvSpPr>
          <p:nvPr>
            <p:ph idx="1"/>
          </p:nvPr>
        </p:nvSpPr>
        <p:spPr>
          <a:xfrm>
            <a:off x="533400" y="1676400"/>
            <a:ext cx="8229600" cy="4525963"/>
          </a:xfrm>
        </p:spPr>
        <p:txBody>
          <a:bodyPr>
            <a:normAutofit lnSpcReduction="10000"/>
          </a:bodyPr>
          <a:lstStyle/>
          <a:p>
            <a:pPr marL="285750" lvl="0" indent="0">
              <a:buNone/>
            </a:pPr>
            <a:r>
              <a:rPr lang="en-US" sz="3300" i="1" dirty="0">
                <a:solidFill>
                  <a:prstClr val="black"/>
                </a:solidFill>
                <a:latin typeface="Corbel" pitchFamily="34" charset="0"/>
              </a:rPr>
              <a:t>Children’s National is a school-friendly health care system designed to help all children reach optimal health and achieve their fullest academic </a:t>
            </a:r>
            <a:r>
              <a:rPr lang="en-US" sz="3300" i="1" dirty="0" smtClean="0">
                <a:solidFill>
                  <a:prstClr val="black"/>
                </a:solidFill>
                <a:latin typeface="Corbel" pitchFamily="34" charset="0"/>
              </a:rPr>
              <a:t>potential</a:t>
            </a:r>
            <a:r>
              <a:rPr lang="en-US" sz="3000" i="1" dirty="0">
                <a:solidFill>
                  <a:prstClr val="black"/>
                </a:solidFill>
                <a:latin typeface="Corbel" pitchFamily="34" charset="0"/>
              </a:rPr>
              <a:t>.</a:t>
            </a:r>
          </a:p>
          <a:p>
            <a:pPr marL="285750" indent="-285750">
              <a:buFont typeface="Arial" panose="020B0604020202020204" pitchFamily="34" charset="0"/>
              <a:buChar char="•"/>
            </a:pPr>
            <a:endParaRPr lang="en-US" dirty="0" smtClean="0"/>
          </a:p>
          <a:p>
            <a:pPr marL="0" indent="0" algn="ctr">
              <a:buNone/>
            </a:pPr>
            <a:r>
              <a:rPr lang="en-US" dirty="0" smtClean="0"/>
              <a:t>For Children’s National Employees Only</a:t>
            </a:r>
            <a:endParaRPr lang="en-US" dirty="0"/>
          </a:p>
          <a:p>
            <a:pPr marL="0" indent="0" algn="ctr">
              <a:buNone/>
            </a:pPr>
            <a:r>
              <a:rPr lang="en-US" sz="3200" b="1" dirty="0"/>
              <a:t>Next Meeting: </a:t>
            </a:r>
            <a:r>
              <a:rPr lang="en-US" sz="3200" b="1" dirty="0" smtClean="0"/>
              <a:t>January 23, 2018 from </a:t>
            </a:r>
            <a:r>
              <a:rPr lang="en-US" sz="3200" b="1" dirty="0"/>
              <a:t>9-11am</a:t>
            </a:r>
          </a:p>
          <a:p>
            <a:pPr marL="0" indent="0" algn="ctr">
              <a:buNone/>
            </a:pPr>
            <a:r>
              <a:rPr lang="en-US" sz="3200" i="1" dirty="0"/>
              <a:t>Join us</a:t>
            </a:r>
            <a:r>
              <a:rPr lang="en-US" sz="3200" i="1" dirty="0" smtClean="0"/>
              <a:t>! </a:t>
            </a:r>
            <a:r>
              <a:rPr lang="en-US" sz="3200" dirty="0" smtClean="0"/>
              <a:t>Email </a:t>
            </a:r>
            <a:r>
              <a:rPr lang="en-US" sz="3200" dirty="0"/>
              <a:t>Cynthia Adams at </a:t>
            </a:r>
            <a:r>
              <a:rPr lang="en-US" sz="3200" dirty="0">
                <a:hlinkClick r:id="rId3"/>
              </a:rPr>
              <a:t>cnadams</a:t>
            </a:r>
            <a:r>
              <a:rPr lang="en-US" sz="100" dirty="0">
                <a:hlinkClick r:id="rId3"/>
              </a:rPr>
              <a:t>@</a:t>
            </a:r>
            <a:r>
              <a:rPr lang="en-US" sz="3200" dirty="0">
                <a:hlinkClick r:id="rId3"/>
              </a:rPr>
              <a:t>childrensnational.org</a:t>
            </a:r>
            <a:endParaRPr lang="en-US" sz="32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19890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2" y="5857562"/>
            <a:ext cx="2870300" cy="787714"/>
          </a:xfrm>
          <a:prstGeom prst="rect">
            <a:avLst/>
          </a:prstGeom>
        </p:spPr>
      </p:pic>
      <p:pic>
        <p:nvPicPr>
          <p:cNvPr id="9" name="Picture 8"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40" y="5978208"/>
            <a:ext cx="2065748" cy="668786"/>
          </a:xfrm>
          <a:prstGeom prst="rect">
            <a:avLst/>
          </a:prstGeom>
        </p:spPr>
      </p:pic>
      <p:graphicFrame>
        <p:nvGraphicFramePr>
          <p:cNvPr id="3" name="Content Placeholder 2"/>
          <p:cNvGraphicFramePr>
            <a:graphicFrameLocks noGrp="1"/>
          </p:cNvGraphicFramePr>
          <p:nvPr>
            <p:ph idx="1"/>
            <p:extLst>
              <p:ext uri="{D42A27DB-BD31-4B8C-83A1-F6EECF244321}">
                <p14:modId xmlns:p14="http://schemas.microsoft.com/office/powerpoint/2010/main" val="4052644358"/>
              </p:ext>
            </p:extLst>
          </p:nvPr>
        </p:nvGraphicFramePr>
        <p:xfrm>
          <a:off x="88900" y="596900"/>
          <a:ext cx="9055100" cy="5740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317500" y="0"/>
            <a:ext cx="8636000" cy="707886"/>
          </a:xfrm>
          <a:prstGeom prst="rect">
            <a:avLst/>
          </a:prstGeom>
          <a:noFill/>
        </p:spPr>
        <p:txBody>
          <a:bodyPr wrap="square" rtlCol="0">
            <a:spAutoFit/>
          </a:bodyPr>
          <a:lstStyle/>
          <a:p>
            <a:pPr algn="ctr"/>
            <a:r>
              <a:rPr lang="en-US" sz="4000" b="1" dirty="0" smtClean="0">
                <a:solidFill>
                  <a:prstClr val="black"/>
                </a:solidFill>
                <a:latin typeface="Times"/>
                <a:cs typeface="Times"/>
              </a:rPr>
              <a:t>Promoting Equity by</a:t>
            </a:r>
            <a:r>
              <a:rPr lang="mr-IN" sz="4000" b="1" dirty="0" smtClean="0">
                <a:solidFill>
                  <a:prstClr val="black"/>
                </a:solidFill>
                <a:latin typeface="Times"/>
                <a:cs typeface="Times"/>
              </a:rPr>
              <a:t>…</a:t>
            </a:r>
            <a:r>
              <a:rPr lang="en-US" sz="4000" b="1" dirty="0" smtClean="0">
                <a:solidFill>
                  <a:prstClr val="black"/>
                </a:solidFill>
                <a:latin typeface="Times"/>
                <a:cs typeface="Times"/>
              </a:rPr>
              <a:t>.</a:t>
            </a:r>
            <a:endParaRPr lang="en-US" sz="4000" b="1" dirty="0">
              <a:solidFill>
                <a:prstClr val="black"/>
              </a:solidFill>
              <a:latin typeface="Times"/>
              <a:cs typeface="Times"/>
            </a:endParaRPr>
          </a:p>
        </p:txBody>
      </p:sp>
    </p:spTree>
    <p:extLst>
      <p:ext uri="{BB962C8B-B14F-4D97-AF65-F5344CB8AC3E}">
        <p14:creationId xmlns:p14="http://schemas.microsoft.com/office/powerpoint/2010/main" val="25023299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Autofit/>
          </a:bodyPr>
          <a:lstStyle/>
          <a:p>
            <a:pPr algn="ctr"/>
            <a:r>
              <a:rPr lang="en-US" sz="3600" b="1" dirty="0" smtClean="0">
                <a:latin typeface="+mj-lt"/>
              </a:rPr>
              <a:t>Community Stakeholder Meetings:</a:t>
            </a:r>
            <a:br>
              <a:rPr lang="en-US" sz="3600" b="1" dirty="0" smtClean="0">
                <a:latin typeface="+mj-lt"/>
              </a:rPr>
            </a:br>
            <a:r>
              <a:rPr lang="en-US" sz="3600" b="1" dirty="0" smtClean="0">
                <a:latin typeface="+mj-lt"/>
              </a:rPr>
              <a:t>Improving Care Coordination Between the </a:t>
            </a:r>
            <a:br>
              <a:rPr lang="en-US" sz="3600" b="1" dirty="0" smtClean="0">
                <a:latin typeface="+mj-lt"/>
              </a:rPr>
            </a:br>
            <a:r>
              <a:rPr lang="en-US" sz="3600" b="1" dirty="0" smtClean="0">
                <a:latin typeface="+mj-lt"/>
              </a:rPr>
              <a:t>Education and Health Sectors</a:t>
            </a:r>
            <a:endParaRPr lang="en-US" sz="3600" dirty="0">
              <a:latin typeface="+mj-lt"/>
            </a:endParaRPr>
          </a:p>
        </p:txBody>
      </p:sp>
      <p:sp>
        <p:nvSpPr>
          <p:cNvPr id="3" name="Content Placeholder 2"/>
          <p:cNvSpPr>
            <a:spLocks noGrp="1"/>
          </p:cNvSpPr>
          <p:nvPr>
            <p:ph idx="1"/>
          </p:nvPr>
        </p:nvSpPr>
        <p:spPr>
          <a:xfrm>
            <a:off x="457200" y="2286000"/>
            <a:ext cx="8229600" cy="3916363"/>
          </a:xfrm>
        </p:spPr>
        <p:txBody>
          <a:bodyPr>
            <a:normAutofit/>
          </a:bodyPr>
          <a:lstStyle/>
          <a:p>
            <a:r>
              <a:rPr lang="en-US" dirty="0" smtClean="0"/>
              <a:t>Help identify ways to improve care coordination between the two </a:t>
            </a:r>
            <a:r>
              <a:rPr lang="en-US" dirty="0" smtClean="0"/>
              <a:t>sectors and make health systems more school-friendly</a:t>
            </a:r>
            <a:endParaRPr lang="en-US" dirty="0" smtClean="0"/>
          </a:p>
          <a:p>
            <a:r>
              <a:rPr lang="en-US" dirty="0" smtClean="0"/>
              <a:t>Meetings will be held in Winter/Spring 2018</a:t>
            </a:r>
            <a:endParaRPr lang="en-US" dirty="0"/>
          </a:p>
          <a:p>
            <a:r>
              <a:rPr lang="en-US" dirty="0" smtClean="0"/>
              <a:t>Email Danielle Dooley if interested: </a:t>
            </a:r>
            <a:r>
              <a:rPr lang="en-US" dirty="0" smtClean="0">
                <a:hlinkClick r:id="rId3"/>
              </a:rPr>
              <a:t>dgdooley@childrensnational.org</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43496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5999"/>
            <a:ext cx="91440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5" descr="C:\Users\cmerrill\Desktop\logo_2.jpg"/>
          <p:cNvPicPr>
            <a:picLocks noChangeAspect="1" noChangeArrowheads="1"/>
          </p:cNvPicPr>
          <p:nvPr/>
        </p:nvPicPr>
        <p:blipFill rotWithShape="1">
          <a:blip r:embed="rId3">
            <a:extLst>
              <a:ext uri="{28A0092B-C50C-407E-A947-70E740481C1C}">
                <a14:useLocalDpi xmlns:a14="http://schemas.microsoft.com/office/drawing/2010/main" val="0"/>
              </a:ext>
            </a:extLst>
          </a:blip>
          <a:srcRect r="24673"/>
          <a:stretch/>
        </p:blipFill>
        <p:spPr bwMode="auto">
          <a:xfrm>
            <a:off x="3647013" y="2399286"/>
            <a:ext cx="2030061" cy="1907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52400"/>
            <a:ext cx="4762500" cy="2038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800600"/>
            <a:ext cx="9144000" cy="954107"/>
          </a:xfrm>
          <a:prstGeom prst="rect">
            <a:avLst/>
          </a:prstGeom>
          <a:noFill/>
        </p:spPr>
        <p:txBody>
          <a:bodyPr wrap="square" rtlCol="0">
            <a:spAutoFit/>
          </a:bodyPr>
          <a:lstStyle/>
          <a:p>
            <a:pPr algn="ctr"/>
            <a:r>
              <a:rPr lang="en-US" sz="2800" b="1" dirty="0" smtClean="0">
                <a:latin typeface="Corbel" panose="020B0503020204020204" pitchFamily="34" charset="0"/>
              </a:rPr>
              <a:t>Winter and Spring 2018 Science Cafes</a:t>
            </a:r>
          </a:p>
          <a:p>
            <a:pPr algn="ctr"/>
            <a:r>
              <a:rPr lang="en-US" sz="2800" b="1" dirty="0" smtClean="0">
                <a:latin typeface="Corbel" panose="020B0503020204020204" pitchFamily="34" charset="0"/>
              </a:rPr>
              <a:t>Dates to be Announced Soon</a:t>
            </a:r>
            <a:endParaRPr lang="en-US" sz="2800" b="1" dirty="0">
              <a:latin typeface="Corbel" panose="020B0503020204020204" pitchFamily="34" charset="0"/>
            </a:endParaRPr>
          </a:p>
        </p:txBody>
      </p:sp>
    </p:spTree>
    <p:extLst>
      <p:ext uri="{BB962C8B-B14F-4D97-AF65-F5344CB8AC3E}">
        <p14:creationId xmlns:p14="http://schemas.microsoft.com/office/powerpoint/2010/main" val="415704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840658" y="1624781"/>
            <a:ext cx="7772400" cy="129294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599"/>
            <a:ext cx="9144000" cy="6096802"/>
          </a:xfrm>
          <a:prstGeom prst="rect">
            <a:avLst/>
          </a:prstGeom>
        </p:spPr>
      </p:pic>
      <p:pic>
        <p:nvPicPr>
          <p:cNvPr id="1029" name="Picture 5" descr="C:\Users\cmerrill\Desktop\logo_2.jpg"/>
          <p:cNvPicPr>
            <a:picLocks noChangeAspect="1" noChangeArrowheads="1"/>
          </p:cNvPicPr>
          <p:nvPr/>
        </p:nvPicPr>
        <p:blipFill rotWithShape="1">
          <a:blip r:embed="rId4">
            <a:extLst>
              <a:ext uri="{28A0092B-C50C-407E-A947-70E740481C1C}">
                <a14:useLocalDpi xmlns:a14="http://schemas.microsoft.com/office/drawing/2010/main" val="0"/>
              </a:ext>
            </a:extLst>
          </a:blip>
          <a:srcRect r="24673"/>
          <a:stretch/>
        </p:blipFill>
        <p:spPr bwMode="auto">
          <a:xfrm>
            <a:off x="6781800" y="4648200"/>
            <a:ext cx="2183594" cy="205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3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2" y="5857562"/>
            <a:ext cx="2870300" cy="787714"/>
          </a:xfrm>
          <a:prstGeom prst="rect">
            <a:avLst/>
          </a:prstGeom>
        </p:spPr>
      </p:pic>
      <p:pic>
        <p:nvPicPr>
          <p:cNvPr id="9" name="Picture 8" descr="milken_institute_sph__Full 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740" y="5978208"/>
            <a:ext cx="2065748" cy="668786"/>
          </a:xfrm>
          <a:prstGeom prst="rect">
            <a:avLst/>
          </a:prstGeom>
        </p:spPr>
      </p:pic>
      <p:sp>
        <p:nvSpPr>
          <p:cNvPr id="7" name="Content Placeholder 6"/>
          <p:cNvSpPr>
            <a:spLocks noGrp="1"/>
          </p:cNvSpPr>
          <p:nvPr>
            <p:ph idx="1"/>
          </p:nvPr>
        </p:nvSpPr>
        <p:spPr>
          <a:xfrm>
            <a:off x="457200" y="467973"/>
            <a:ext cx="8229600" cy="4765723"/>
          </a:xfrm>
          <a:prstGeom prst="wedgeEllipseCallout">
            <a:avLst/>
          </a:prstGeom>
        </p:spPr>
        <p:style>
          <a:lnRef idx="0">
            <a:schemeClr val="accent5"/>
          </a:lnRef>
          <a:fillRef idx="3">
            <a:schemeClr val="accent5"/>
          </a:fillRef>
          <a:effectRef idx="3">
            <a:schemeClr val="accent5"/>
          </a:effectRef>
          <a:fontRef idx="minor">
            <a:schemeClr val="lt1"/>
          </a:fontRef>
        </p:style>
        <p:txBody>
          <a:bodyPr rtlCol="0" anchor="ctr">
            <a:noAutofit/>
          </a:bodyPr>
          <a:lstStyle/>
          <a:p>
            <a:pPr marL="0" indent="0" algn="ctr">
              <a:buNone/>
            </a:pPr>
            <a:endParaRPr lang="en-US" sz="3000" i="1" dirty="0">
              <a:solidFill>
                <a:srgbClr val="000000"/>
              </a:solidFill>
              <a:latin typeface="Times"/>
              <a:cs typeface="Times"/>
            </a:endParaRPr>
          </a:p>
          <a:p>
            <a:pPr marL="0" indent="0" algn="ctr">
              <a:buNone/>
            </a:pPr>
            <a:r>
              <a:rPr lang="en-US" sz="3000" b="1" i="1" dirty="0">
                <a:solidFill>
                  <a:srgbClr val="000000"/>
                </a:solidFill>
                <a:latin typeface="Times"/>
                <a:cs typeface="Times"/>
              </a:rPr>
              <a:t>My whole life is stressful. I ran away from home…there was like 13 people in that house…after a while, you know, there’s not enough food and everything for everybody to be there. One winter we had no heat. We had no electricity. We had no water. It was bad. </a:t>
            </a:r>
          </a:p>
        </p:txBody>
      </p:sp>
    </p:spTree>
    <p:extLst>
      <p:ext uri="{BB962C8B-B14F-4D97-AF65-F5344CB8AC3E}">
        <p14:creationId xmlns:p14="http://schemas.microsoft.com/office/powerpoint/2010/main" val="2179083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9"/>
          <p:cNvSpPr>
            <a:spLocks noGrp="1"/>
          </p:cNvSpPr>
          <p:nvPr>
            <p:ph type="title"/>
          </p:nvPr>
        </p:nvSpPr>
        <p:spPr>
          <a:xfrm>
            <a:off x="274640" y="142875"/>
            <a:ext cx="8435975" cy="1227138"/>
          </a:xfrm>
        </p:spPr>
        <p:txBody>
          <a:bodyPr>
            <a:noAutofit/>
          </a:bodyPr>
          <a:lstStyle/>
          <a:p>
            <a:pPr>
              <a:defRPr/>
            </a:pPr>
            <a:r>
              <a:rPr lang="en-US" sz="4000" b="1" dirty="0" smtClean="0">
                <a:latin typeface="Times"/>
                <a:cs typeface="Times"/>
              </a:rPr>
              <a:t>Poverty, Chronic </a:t>
            </a:r>
            <a:r>
              <a:rPr lang="en-US" sz="4000" b="1" dirty="0">
                <a:latin typeface="Times"/>
                <a:cs typeface="Times"/>
              </a:rPr>
              <a:t>S</a:t>
            </a:r>
            <a:r>
              <a:rPr lang="en-US" sz="4000" b="1" dirty="0" smtClean="0">
                <a:latin typeface="Times"/>
                <a:cs typeface="Times"/>
              </a:rPr>
              <a:t>tress, and Trauma Plague Children and Families </a:t>
            </a:r>
            <a:endParaRPr lang="en-US" sz="4000" b="1" dirty="0">
              <a:latin typeface="Times"/>
              <a:cs typeface="Times"/>
            </a:endParaRPr>
          </a:p>
        </p:txBody>
      </p:sp>
      <p:pic>
        <p:nvPicPr>
          <p:cNvPr id="74754" name="Picture 2" descr="Screen Shot 2015-01-31 at 8.55.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4613" y="3172334"/>
            <a:ext cx="22860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Screen Shot 2015-01-31 at 8.58.3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453070"/>
            <a:ext cx="2789238"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descr="Screen Shot 2015-01-31 at 8.58.56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650" y="4307395"/>
            <a:ext cx="31337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descr="Screen Shot 2015-01-31 at 9.04.28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4613" y="1453069"/>
            <a:ext cx="22860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10" descr="Screen Shot 2015-05-03 at 3.15.38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650" y="1453070"/>
            <a:ext cx="31337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HHCS color w-tex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04" y="6082220"/>
            <a:ext cx="2870300" cy="787714"/>
          </a:xfrm>
          <a:prstGeom prst="rect">
            <a:avLst/>
          </a:prstGeom>
        </p:spPr>
      </p:pic>
      <p:pic>
        <p:nvPicPr>
          <p:cNvPr id="10" name="Picture 9" descr="milken_institute_sph__Full Color.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1741" y="6189216"/>
            <a:ext cx="2065748" cy="668786"/>
          </a:xfrm>
          <a:prstGeom prst="rect">
            <a:avLst/>
          </a:prstGeom>
        </p:spPr>
      </p:pic>
    </p:spTree>
    <p:extLst>
      <p:ext uri="{BB962C8B-B14F-4D97-AF65-F5344CB8AC3E}">
        <p14:creationId xmlns:p14="http://schemas.microsoft.com/office/powerpoint/2010/main" val="150064983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HCS color w-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0286"/>
            <a:ext cx="2870300" cy="787714"/>
          </a:xfrm>
          <a:prstGeom prst="rect">
            <a:avLst/>
          </a:prstGeom>
        </p:spPr>
      </p:pic>
      <p:sp>
        <p:nvSpPr>
          <p:cNvPr id="5" name="TextBox 4">
            <a:extLst>
              <a:ext uri="{FF2B5EF4-FFF2-40B4-BE49-F238E27FC236}">
                <a16:creationId xmlns="" xmlns:a16="http://schemas.microsoft.com/office/drawing/2014/main" id="{B1316DA7-647C-4ADB-9C23-FDA11FDA87ED}"/>
              </a:ext>
            </a:extLst>
          </p:cNvPr>
          <p:cNvSpPr txBox="1"/>
          <p:nvPr/>
        </p:nvSpPr>
        <p:spPr>
          <a:xfrm>
            <a:off x="190500" y="927100"/>
            <a:ext cx="6311899" cy="5703868"/>
          </a:xfrm>
          <a:prstGeom prst="rect">
            <a:avLst/>
          </a:prstGeom>
          <a:noFill/>
        </p:spPr>
        <p:txBody>
          <a:bodyPr wrap="square" lIns="0" tIns="0" rIns="0" bIns="0" rtlCol="0">
            <a:spAutoFit/>
          </a:bodyPr>
          <a:lstStyle/>
          <a:p>
            <a:pPr marL="285750" indent="-285750">
              <a:lnSpc>
                <a:spcPct val="97000"/>
              </a:lnSpc>
              <a:buFont typeface="Arial" panose="020B0604020202020204" pitchFamily="34" charset="0"/>
              <a:buChar char="•"/>
            </a:pPr>
            <a:r>
              <a:rPr lang="en-US" sz="2400" dirty="0">
                <a:solidFill>
                  <a:srgbClr val="000000"/>
                </a:solidFill>
                <a:latin typeface="Times"/>
                <a:cs typeface="Times"/>
              </a:rPr>
              <a:t>Population in DC under 18 years of age: 111,000</a:t>
            </a:r>
          </a:p>
          <a:p>
            <a:pPr marL="285750" indent="-285750">
              <a:lnSpc>
                <a:spcPct val="97000"/>
              </a:lnSpc>
              <a:buFont typeface="Arial" panose="020B0604020202020204" pitchFamily="34" charset="0"/>
              <a:buChar char="•"/>
            </a:pPr>
            <a:endParaRPr lang="en-US" sz="2400" dirty="0" smtClean="0">
              <a:solidFill>
                <a:prstClr val="black"/>
              </a:solidFill>
              <a:latin typeface="Times"/>
              <a:cs typeface="Times"/>
            </a:endParaRPr>
          </a:p>
          <a:p>
            <a:pPr marL="285750" indent="-285750">
              <a:lnSpc>
                <a:spcPct val="97000"/>
              </a:lnSpc>
              <a:buFont typeface="Arial" panose="020B0604020202020204" pitchFamily="34" charset="0"/>
              <a:buChar char="•"/>
            </a:pPr>
            <a:r>
              <a:rPr lang="en-US" sz="2400" dirty="0" smtClean="0">
                <a:solidFill>
                  <a:prstClr val="black"/>
                </a:solidFill>
                <a:latin typeface="Times"/>
                <a:cs typeface="Times"/>
              </a:rPr>
              <a:t>In </a:t>
            </a:r>
            <a:r>
              <a:rPr lang="en-US" sz="2400" dirty="0">
                <a:solidFill>
                  <a:prstClr val="black"/>
                </a:solidFill>
                <a:latin typeface="Times"/>
                <a:cs typeface="Times"/>
              </a:rPr>
              <a:t>DC, 47% of youth have experienced a traumatic event, </a:t>
            </a:r>
            <a:r>
              <a:rPr lang="en-US" sz="2400" dirty="0" smtClean="0">
                <a:solidFill>
                  <a:prstClr val="black"/>
                </a:solidFill>
                <a:latin typeface="Times"/>
                <a:cs typeface="Times"/>
              </a:rPr>
              <a:t>i.e., the </a:t>
            </a:r>
            <a:r>
              <a:rPr lang="en-US" sz="2400" dirty="0">
                <a:solidFill>
                  <a:prstClr val="black"/>
                </a:solidFill>
                <a:latin typeface="Times"/>
                <a:cs typeface="Times"/>
              </a:rPr>
              <a:t>death or incarceration of a parent, witnessing or being a victim of violence, or living with someone who has been suicidal or who has a drug or alcohol problem</a:t>
            </a:r>
          </a:p>
          <a:p>
            <a:pPr marL="285750" indent="-285750">
              <a:lnSpc>
                <a:spcPct val="97000"/>
              </a:lnSpc>
              <a:buFont typeface="Arial" panose="020B0604020202020204" pitchFamily="34" charset="0"/>
              <a:buChar char="•"/>
            </a:pPr>
            <a:endParaRPr lang="en-US" sz="2400" dirty="0">
              <a:solidFill>
                <a:srgbClr val="000000"/>
              </a:solidFill>
              <a:latin typeface="Times"/>
              <a:cs typeface="Times"/>
            </a:endParaRPr>
          </a:p>
          <a:p>
            <a:pPr marL="285750" indent="-285750">
              <a:lnSpc>
                <a:spcPct val="97000"/>
              </a:lnSpc>
              <a:buFont typeface="Arial" panose="020B0604020202020204" pitchFamily="34" charset="0"/>
              <a:buChar char="•"/>
            </a:pPr>
            <a:r>
              <a:rPr lang="en-US" sz="2400" dirty="0" smtClean="0">
                <a:solidFill>
                  <a:srgbClr val="000000"/>
                </a:solidFill>
                <a:latin typeface="Times"/>
                <a:cs typeface="Times"/>
              </a:rPr>
              <a:t>DC </a:t>
            </a:r>
            <a:r>
              <a:rPr lang="en-US" sz="2400" dirty="0">
                <a:solidFill>
                  <a:srgbClr val="000000"/>
                </a:solidFill>
                <a:latin typeface="Times"/>
                <a:cs typeface="Times"/>
              </a:rPr>
              <a:t>Student Mental Health Status:</a:t>
            </a:r>
          </a:p>
          <a:p>
            <a:pPr marL="742950" lvl="1" indent="-285750">
              <a:lnSpc>
                <a:spcPct val="97000"/>
              </a:lnSpc>
              <a:buFont typeface="Arial" panose="020B0604020202020204" pitchFamily="34" charset="0"/>
              <a:buChar char="•"/>
            </a:pPr>
            <a:r>
              <a:rPr lang="en-US" sz="2400" dirty="0">
                <a:solidFill>
                  <a:srgbClr val="000000"/>
                </a:solidFill>
                <a:latin typeface="Times"/>
                <a:cs typeface="Times"/>
              </a:rPr>
              <a:t>29% HS report they currently use marijuana</a:t>
            </a:r>
          </a:p>
          <a:p>
            <a:pPr marL="742950" lvl="1" indent="-285750">
              <a:lnSpc>
                <a:spcPct val="97000"/>
              </a:lnSpc>
              <a:buFont typeface="Arial" panose="020B0604020202020204" pitchFamily="34" charset="0"/>
              <a:buChar char="•"/>
            </a:pPr>
            <a:r>
              <a:rPr lang="en-US" sz="2400" dirty="0">
                <a:solidFill>
                  <a:srgbClr val="000000"/>
                </a:solidFill>
                <a:latin typeface="Times"/>
                <a:cs typeface="Times"/>
              </a:rPr>
              <a:t>25% HS report feeling sad or hopeless</a:t>
            </a:r>
          </a:p>
          <a:p>
            <a:pPr marL="742950" lvl="1" indent="-285750">
              <a:lnSpc>
                <a:spcPct val="97000"/>
              </a:lnSpc>
              <a:buFont typeface="Arial" panose="020B0604020202020204" pitchFamily="34" charset="0"/>
              <a:buChar char="•"/>
            </a:pPr>
            <a:r>
              <a:rPr lang="en-US" sz="2400" dirty="0">
                <a:solidFill>
                  <a:srgbClr val="000000"/>
                </a:solidFill>
                <a:latin typeface="Times"/>
                <a:cs typeface="Times"/>
              </a:rPr>
              <a:t>13% HS attempted suicide in last year</a:t>
            </a:r>
          </a:p>
          <a:p>
            <a:pPr marL="742950" lvl="1" indent="-285750">
              <a:lnSpc>
                <a:spcPct val="97000"/>
              </a:lnSpc>
              <a:buFont typeface="Arial" panose="020B0604020202020204" pitchFamily="34" charset="0"/>
              <a:buChar char="•"/>
            </a:pPr>
            <a:r>
              <a:rPr lang="en-US" sz="2400" dirty="0">
                <a:solidFill>
                  <a:srgbClr val="000000"/>
                </a:solidFill>
                <a:latin typeface="Times"/>
                <a:cs typeface="Times"/>
              </a:rPr>
              <a:t>25% MS girls seriously </a:t>
            </a:r>
            <a:r>
              <a:rPr lang="en-US" sz="2400" dirty="0" smtClean="0">
                <a:solidFill>
                  <a:srgbClr val="000000"/>
                </a:solidFill>
                <a:latin typeface="Times"/>
                <a:cs typeface="Times"/>
              </a:rPr>
              <a:t>considered hurting </a:t>
            </a:r>
            <a:r>
              <a:rPr lang="en-US" sz="2400" dirty="0">
                <a:solidFill>
                  <a:srgbClr val="000000"/>
                </a:solidFill>
                <a:latin typeface="Times"/>
                <a:cs typeface="Times"/>
              </a:rPr>
              <a:t>self</a:t>
            </a:r>
          </a:p>
          <a:p>
            <a:pPr marL="742950" lvl="1" indent="-285750">
              <a:lnSpc>
                <a:spcPct val="97000"/>
              </a:lnSpc>
              <a:buFont typeface="Arial" panose="020B0604020202020204" pitchFamily="34" charset="0"/>
              <a:buChar char="•"/>
            </a:pPr>
            <a:r>
              <a:rPr lang="en-US" sz="2400" dirty="0">
                <a:solidFill>
                  <a:srgbClr val="000000"/>
                </a:solidFill>
                <a:latin typeface="Times"/>
                <a:cs typeface="Times"/>
              </a:rPr>
              <a:t>15% MS girls tried to kill themselves</a:t>
            </a:r>
          </a:p>
          <a:p>
            <a:pPr>
              <a:lnSpc>
                <a:spcPct val="97000"/>
              </a:lnSpc>
            </a:pPr>
            <a:endParaRPr lang="en-US" sz="2200" dirty="0">
              <a:solidFill>
                <a:srgbClr val="002060"/>
              </a:solidFill>
            </a:endParaRPr>
          </a:p>
        </p:txBody>
      </p:sp>
      <p:sp>
        <p:nvSpPr>
          <p:cNvPr id="2" name="TextBox 1"/>
          <p:cNvSpPr txBox="1"/>
          <p:nvPr/>
        </p:nvSpPr>
        <p:spPr>
          <a:xfrm>
            <a:off x="3693544" y="6312001"/>
            <a:ext cx="3100956" cy="210057"/>
          </a:xfrm>
          <a:prstGeom prst="rect">
            <a:avLst/>
          </a:prstGeom>
          <a:noFill/>
        </p:spPr>
        <p:txBody>
          <a:bodyPr wrap="square" lIns="0" tIns="0" rIns="0" bIns="0" rtlCol="0">
            <a:spAutoFit/>
          </a:bodyPr>
          <a:lstStyle/>
          <a:p>
            <a:pPr>
              <a:lnSpc>
                <a:spcPct val="97000"/>
              </a:lnSpc>
            </a:pPr>
            <a:r>
              <a:rPr lang="en-US" sz="1400" dirty="0">
                <a:solidFill>
                  <a:prstClr val="black"/>
                </a:solidFill>
              </a:rPr>
              <a:t>Sources: DC Kids Count and 2015 YRBS</a:t>
            </a:r>
          </a:p>
        </p:txBody>
      </p:sp>
      <p:sp>
        <p:nvSpPr>
          <p:cNvPr id="18" name="Title 1"/>
          <p:cNvSpPr>
            <a:spLocks noGrp="1"/>
          </p:cNvSpPr>
          <p:nvPr>
            <p:ph type="title"/>
          </p:nvPr>
        </p:nvSpPr>
        <p:spPr>
          <a:xfrm>
            <a:off x="262095" y="99548"/>
            <a:ext cx="8417781" cy="659003"/>
          </a:xfrm>
        </p:spPr>
        <p:txBody>
          <a:bodyPr>
            <a:normAutofit fontScale="90000"/>
          </a:bodyPr>
          <a:lstStyle/>
          <a:p>
            <a:pPr>
              <a:lnSpc>
                <a:spcPct val="100000"/>
              </a:lnSpc>
            </a:pPr>
            <a:r>
              <a:rPr lang="en-US" b="1" dirty="0">
                <a:latin typeface="Times"/>
                <a:cs typeface="Times"/>
              </a:rPr>
              <a:t>Background on DC</a:t>
            </a:r>
          </a:p>
        </p:txBody>
      </p:sp>
      <p:grpSp>
        <p:nvGrpSpPr>
          <p:cNvPr id="13" name="Group 12">
            <a:extLst>
              <a:ext uri="{FF2B5EF4-FFF2-40B4-BE49-F238E27FC236}">
                <a16:creationId xmlns="" xmlns:a16="http://schemas.microsoft.com/office/drawing/2014/main" id="{EC291267-3124-4DFD-984B-B5DAF6F68E6A}"/>
              </a:ext>
            </a:extLst>
          </p:cNvPr>
          <p:cNvGrpSpPr/>
          <p:nvPr/>
        </p:nvGrpSpPr>
        <p:grpSpPr>
          <a:xfrm>
            <a:off x="6680200" y="1346199"/>
            <a:ext cx="2463800" cy="3200657"/>
            <a:chOff x="5852161" y="3140766"/>
            <a:chExt cx="2226366" cy="2584172"/>
          </a:xfrm>
        </p:grpSpPr>
        <p:sp>
          <p:nvSpPr>
            <p:cNvPr id="12" name="Rectangle 11">
              <a:extLst>
                <a:ext uri="{FF2B5EF4-FFF2-40B4-BE49-F238E27FC236}">
                  <a16:creationId xmlns="" xmlns:a16="http://schemas.microsoft.com/office/drawing/2014/main" id="{23526D44-DCFF-4BA8-96EB-57ADA7238F32}"/>
                </a:ext>
              </a:extLst>
            </p:cNvPr>
            <p:cNvSpPr/>
            <p:nvPr/>
          </p:nvSpPr>
          <p:spPr>
            <a:xfrm>
              <a:off x="5852161" y="3140766"/>
              <a:ext cx="2226366" cy="258417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2056" name="Picture 8" descr="Image result for dc outline map">
              <a:extLst>
                <a:ext uri="{FF2B5EF4-FFF2-40B4-BE49-F238E27FC236}">
                  <a16:creationId xmlns="" xmlns:a16="http://schemas.microsoft.com/office/drawing/2014/main" id="{48528400-5653-4C7D-BDDF-2CEB3D4C2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938" y="3579495"/>
              <a:ext cx="1619250" cy="2047875"/>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 xmlns:a16="http://schemas.microsoft.com/office/drawing/2014/main" id="{0ACF3CD4-AC76-44E9-B28C-C1F79F61054E}"/>
                </a:ext>
              </a:extLst>
            </p:cNvPr>
            <p:cNvSpPr/>
            <p:nvPr/>
          </p:nvSpPr>
          <p:spPr>
            <a:xfrm>
              <a:off x="6830170" y="4357315"/>
              <a:ext cx="819358" cy="1224501"/>
            </a:xfrm>
            <a:custGeom>
              <a:avLst/>
              <a:gdLst>
                <a:gd name="connsiteX0" fmla="*/ 818985 w 819358"/>
                <a:gd name="connsiteY0" fmla="*/ 0 h 1224501"/>
                <a:gd name="connsiteX1" fmla="*/ 811033 w 819358"/>
                <a:gd name="connsiteY1" fmla="*/ 55659 h 1224501"/>
                <a:gd name="connsiteX2" fmla="*/ 763326 w 819358"/>
                <a:gd name="connsiteY2" fmla="*/ 47708 h 1224501"/>
                <a:gd name="connsiteX3" fmla="*/ 739472 w 819358"/>
                <a:gd name="connsiteY3" fmla="*/ 63610 h 1224501"/>
                <a:gd name="connsiteX4" fmla="*/ 723569 w 819358"/>
                <a:gd name="connsiteY4" fmla="*/ 87464 h 1224501"/>
                <a:gd name="connsiteX5" fmla="*/ 683813 w 819358"/>
                <a:gd name="connsiteY5" fmla="*/ 151075 h 1224501"/>
                <a:gd name="connsiteX6" fmla="*/ 628153 w 819358"/>
                <a:gd name="connsiteY6" fmla="*/ 166977 h 1224501"/>
                <a:gd name="connsiteX7" fmla="*/ 580446 w 819358"/>
                <a:gd name="connsiteY7" fmla="*/ 182880 h 1224501"/>
                <a:gd name="connsiteX8" fmla="*/ 588397 w 819358"/>
                <a:gd name="connsiteY8" fmla="*/ 246490 h 1224501"/>
                <a:gd name="connsiteX9" fmla="*/ 612251 w 819358"/>
                <a:gd name="connsiteY9" fmla="*/ 357808 h 1224501"/>
                <a:gd name="connsiteX10" fmla="*/ 564543 w 819358"/>
                <a:gd name="connsiteY10" fmla="*/ 381662 h 1224501"/>
                <a:gd name="connsiteX11" fmla="*/ 556592 w 819358"/>
                <a:gd name="connsiteY11" fmla="*/ 437322 h 1224501"/>
                <a:gd name="connsiteX12" fmla="*/ 508884 w 819358"/>
                <a:gd name="connsiteY12" fmla="*/ 453224 h 1224501"/>
                <a:gd name="connsiteX13" fmla="*/ 485030 w 819358"/>
                <a:gd name="connsiteY13" fmla="*/ 461175 h 1224501"/>
                <a:gd name="connsiteX14" fmla="*/ 437322 w 819358"/>
                <a:gd name="connsiteY14" fmla="*/ 485029 h 1224501"/>
                <a:gd name="connsiteX15" fmla="*/ 413468 w 819358"/>
                <a:gd name="connsiteY15" fmla="*/ 500932 h 1224501"/>
                <a:gd name="connsiteX16" fmla="*/ 333955 w 819358"/>
                <a:gd name="connsiteY16" fmla="*/ 524786 h 1224501"/>
                <a:gd name="connsiteX17" fmla="*/ 310101 w 819358"/>
                <a:gd name="connsiteY17" fmla="*/ 532737 h 1224501"/>
                <a:gd name="connsiteX18" fmla="*/ 286247 w 819358"/>
                <a:gd name="connsiteY18" fmla="*/ 548640 h 1224501"/>
                <a:gd name="connsiteX19" fmla="*/ 262393 w 819358"/>
                <a:gd name="connsiteY19" fmla="*/ 556591 h 1224501"/>
                <a:gd name="connsiteX20" fmla="*/ 214686 w 819358"/>
                <a:gd name="connsiteY20" fmla="*/ 628153 h 1224501"/>
                <a:gd name="connsiteX21" fmla="*/ 198783 w 819358"/>
                <a:gd name="connsiteY21" fmla="*/ 652007 h 1224501"/>
                <a:gd name="connsiteX22" fmla="*/ 151075 w 819358"/>
                <a:gd name="connsiteY22" fmla="*/ 667909 h 1224501"/>
                <a:gd name="connsiteX23" fmla="*/ 127221 w 819358"/>
                <a:gd name="connsiteY23" fmla="*/ 675861 h 1224501"/>
                <a:gd name="connsiteX24" fmla="*/ 111319 w 819358"/>
                <a:gd name="connsiteY24" fmla="*/ 699715 h 1224501"/>
                <a:gd name="connsiteX25" fmla="*/ 79513 w 819358"/>
                <a:gd name="connsiteY25" fmla="*/ 763325 h 1224501"/>
                <a:gd name="connsiteX26" fmla="*/ 7952 w 819358"/>
                <a:gd name="connsiteY26" fmla="*/ 771276 h 1224501"/>
                <a:gd name="connsiteX27" fmla="*/ 0 w 819358"/>
                <a:gd name="connsiteY27" fmla="*/ 795130 h 1224501"/>
                <a:gd name="connsiteX28" fmla="*/ 23854 w 819358"/>
                <a:gd name="connsiteY28" fmla="*/ 866692 h 1224501"/>
                <a:gd name="connsiteX29" fmla="*/ 47708 w 819358"/>
                <a:gd name="connsiteY29" fmla="*/ 874643 h 1224501"/>
                <a:gd name="connsiteX30" fmla="*/ 87465 w 819358"/>
                <a:gd name="connsiteY30" fmla="*/ 1065475 h 1224501"/>
                <a:gd name="connsiteX31" fmla="*/ 103367 w 819358"/>
                <a:gd name="connsiteY31" fmla="*/ 1129085 h 1224501"/>
                <a:gd name="connsiteX32" fmla="*/ 95416 w 819358"/>
                <a:gd name="connsiteY32" fmla="*/ 1200647 h 1224501"/>
                <a:gd name="connsiteX33" fmla="*/ 87465 w 819358"/>
                <a:gd name="connsiteY33" fmla="*/ 1224501 h 122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9358" h="1224501">
                  <a:moveTo>
                    <a:pt x="818985" y="0"/>
                  </a:moveTo>
                  <a:cubicBezTo>
                    <a:pt x="816334" y="18553"/>
                    <a:pt x="825262" y="43462"/>
                    <a:pt x="811033" y="55659"/>
                  </a:cubicBezTo>
                  <a:cubicBezTo>
                    <a:pt x="798793" y="66151"/>
                    <a:pt x="779349" y="45928"/>
                    <a:pt x="763326" y="47708"/>
                  </a:cubicBezTo>
                  <a:cubicBezTo>
                    <a:pt x="753828" y="48763"/>
                    <a:pt x="747423" y="58309"/>
                    <a:pt x="739472" y="63610"/>
                  </a:cubicBezTo>
                  <a:cubicBezTo>
                    <a:pt x="734171" y="71561"/>
                    <a:pt x="727450" y="78731"/>
                    <a:pt x="723569" y="87464"/>
                  </a:cubicBezTo>
                  <a:cubicBezTo>
                    <a:pt x="702849" y="134084"/>
                    <a:pt x="722638" y="131662"/>
                    <a:pt x="683813" y="151075"/>
                  </a:cubicBezTo>
                  <a:cubicBezTo>
                    <a:pt x="670452" y="157756"/>
                    <a:pt x="640891" y="163156"/>
                    <a:pt x="628153" y="166977"/>
                  </a:cubicBezTo>
                  <a:cubicBezTo>
                    <a:pt x="612097" y="171794"/>
                    <a:pt x="580446" y="182880"/>
                    <a:pt x="580446" y="182880"/>
                  </a:cubicBezTo>
                  <a:cubicBezTo>
                    <a:pt x="561521" y="239654"/>
                    <a:pt x="550595" y="221290"/>
                    <a:pt x="588397" y="246490"/>
                  </a:cubicBezTo>
                  <a:cubicBezTo>
                    <a:pt x="619361" y="292936"/>
                    <a:pt x="636765" y="296522"/>
                    <a:pt x="612251" y="357808"/>
                  </a:cubicBezTo>
                  <a:cubicBezTo>
                    <a:pt x="607508" y="369666"/>
                    <a:pt x="574586" y="378315"/>
                    <a:pt x="564543" y="381662"/>
                  </a:cubicBezTo>
                  <a:cubicBezTo>
                    <a:pt x="561893" y="400215"/>
                    <a:pt x="568098" y="422528"/>
                    <a:pt x="556592" y="437322"/>
                  </a:cubicBezTo>
                  <a:cubicBezTo>
                    <a:pt x="546301" y="450554"/>
                    <a:pt x="524787" y="447923"/>
                    <a:pt x="508884" y="453224"/>
                  </a:cubicBezTo>
                  <a:lnTo>
                    <a:pt x="485030" y="461175"/>
                  </a:lnTo>
                  <a:cubicBezTo>
                    <a:pt x="416667" y="506751"/>
                    <a:pt x="503162" y="452109"/>
                    <a:pt x="437322" y="485029"/>
                  </a:cubicBezTo>
                  <a:cubicBezTo>
                    <a:pt x="428775" y="489303"/>
                    <a:pt x="422201" y="497051"/>
                    <a:pt x="413468" y="500932"/>
                  </a:cubicBezTo>
                  <a:cubicBezTo>
                    <a:pt x="379455" y="516049"/>
                    <a:pt x="366336" y="515534"/>
                    <a:pt x="333955" y="524786"/>
                  </a:cubicBezTo>
                  <a:cubicBezTo>
                    <a:pt x="325896" y="527088"/>
                    <a:pt x="318052" y="530087"/>
                    <a:pt x="310101" y="532737"/>
                  </a:cubicBezTo>
                  <a:cubicBezTo>
                    <a:pt x="302150" y="538038"/>
                    <a:pt x="294794" y="544366"/>
                    <a:pt x="286247" y="548640"/>
                  </a:cubicBezTo>
                  <a:cubicBezTo>
                    <a:pt x="278750" y="552388"/>
                    <a:pt x="268320" y="550664"/>
                    <a:pt x="262393" y="556591"/>
                  </a:cubicBezTo>
                  <a:cubicBezTo>
                    <a:pt x="262388" y="556596"/>
                    <a:pt x="222639" y="616223"/>
                    <a:pt x="214686" y="628153"/>
                  </a:cubicBezTo>
                  <a:cubicBezTo>
                    <a:pt x="209385" y="636104"/>
                    <a:pt x="207849" y="648985"/>
                    <a:pt x="198783" y="652007"/>
                  </a:cubicBezTo>
                  <a:lnTo>
                    <a:pt x="151075" y="667909"/>
                  </a:lnTo>
                  <a:lnTo>
                    <a:pt x="127221" y="675861"/>
                  </a:lnTo>
                  <a:cubicBezTo>
                    <a:pt x="121920" y="683812"/>
                    <a:pt x="114341" y="690649"/>
                    <a:pt x="111319" y="699715"/>
                  </a:cubicBezTo>
                  <a:cubicBezTo>
                    <a:pt x="100935" y="730866"/>
                    <a:pt x="117291" y="753880"/>
                    <a:pt x="79513" y="763325"/>
                  </a:cubicBezTo>
                  <a:cubicBezTo>
                    <a:pt x="56229" y="769146"/>
                    <a:pt x="31806" y="768626"/>
                    <a:pt x="7952" y="771276"/>
                  </a:cubicBezTo>
                  <a:cubicBezTo>
                    <a:pt x="5301" y="779227"/>
                    <a:pt x="0" y="786748"/>
                    <a:pt x="0" y="795130"/>
                  </a:cubicBezTo>
                  <a:cubicBezTo>
                    <a:pt x="0" y="815303"/>
                    <a:pt x="4654" y="851332"/>
                    <a:pt x="23854" y="866692"/>
                  </a:cubicBezTo>
                  <a:cubicBezTo>
                    <a:pt x="30399" y="871928"/>
                    <a:pt x="39757" y="871993"/>
                    <a:pt x="47708" y="874643"/>
                  </a:cubicBezTo>
                  <a:cubicBezTo>
                    <a:pt x="110711" y="969149"/>
                    <a:pt x="66718" y="885665"/>
                    <a:pt x="87465" y="1065475"/>
                  </a:cubicBezTo>
                  <a:cubicBezTo>
                    <a:pt x="89970" y="1087187"/>
                    <a:pt x="103367" y="1129085"/>
                    <a:pt x="103367" y="1129085"/>
                  </a:cubicBezTo>
                  <a:cubicBezTo>
                    <a:pt x="100717" y="1152939"/>
                    <a:pt x="99362" y="1176973"/>
                    <a:pt x="95416" y="1200647"/>
                  </a:cubicBezTo>
                  <a:cubicBezTo>
                    <a:pt x="94038" y="1208914"/>
                    <a:pt x="87465" y="1224501"/>
                    <a:pt x="87465" y="1224501"/>
                  </a:cubicBezTo>
                </a:path>
              </a:pathLst>
            </a:custGeom>
            <a:noFill/>
            <a:ln w="76200">
              <a:solidFill>
                <a:srgbClr val="1CADE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14" name="TextBox 13">
            <a:extLst>
              <a:ext uri="{FF2B5EF4-FFF2-40B4-BE49-F238E27FC236}">
                <a16:creationId xmlns="" xmlns:a16="http://schemas.microsoft.com/office/drawing/2014/main" id="{316F272E-FAEC-44DC-B5C8-A4F25D17B220}"/>
              </a:ext>
            </a:extLst>
          </p:cNvPr>
          <p:cNvSpPr txBox="1"/>
          <p:nvPr/>
        </p:nvSpPr>
        <p:spPr>
          <a:xfrm>
            <a:off x="6713170" y="1423687"/>
            <a:ext cx="2311232" cy="270074"/>
          </a:xfrm>
          <a:prstGeom prst="rect">
            <a:avLst/>
          </a:prstGeom>
          <a:noFill/>
        </p:spPr>
        <p:txBody>
          <a:bodyPr wrap="square" lIns="0" tIns="0" rIns="0" bIns="0" rtlCol="0">
            <a:spAutoFit/>
          </a:bodyPr>
          <a:lstStyle/>
          <a:p>
            <a:pPr algn="ctr">
              <a:lnSpc>
                <a:spcPct val="97000"/>
              </a:lnSpc>
            </a:pPr>
            <a:r>
              <a:rPr lang="en-US" b="1" dirty="0">
                <a:solidFill>
                  <a:prstClr val="black"/>
                </a:solidFill>
              </a:rPr>
              <a:t>Washington, DC</a:t>
            </a:r>
          </a:p>
        </p:txBody>
      </p:sp>
      <p:pic>
        <p:nvPicPr>
          <p:cNvPr id="16" name="Picture 15" descr="milken_institute_sph__Full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4140" y="6071986"/>
            <a:ext cx="2065748" cy="668786"/>
          </a:xfrm>
          <a:prstGeom prst="rect">
            <a:avLst/>
          </a:prstGeom>
        </p:spPr>
      </p:pic>
    </p:spTree>
    <p:extLst>
      <p:ext uri="{BB962C8B-B14F-4D97-AF65-F5344CB8AC3E}">
        <p14:creationId xmlns:p14="http://schemas.microsoft.com/office/powerpoint/2010/main" val="222472245"/>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n_powerpoint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mm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AAAA new M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7016</TotalTime>
  <Words>4270</Words>
  <Application>Microsoft Office PowerPoint</Application>
  <PresentationFormat>On-screen Show (4:3)</PresentationFormat>
  <Paragraphs>416</Paragraphs>
  <Slides>62</Slides>
  <Notes>34</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62</vt:i4>
      </vt:variant>
    </vt:vector>
  </HeadingPairs>
  <TitlesOfParts>
    <vt:vector size="70" baseType="lpstr">
      <vt:lpstr>Office Theme</vt:lpstr>
      <vt:lpstr>Custom Design</vt:lpstr>
      <vt:lpstr>cn_powerpoint_white</vt:lpstr>
      <vt:lpstr>1_Office Theme</vt:lpstr>
      <vt:lpstr>Summer</vt:lpstr>
      <vt:lpstr>AAAA new MC theme</vt:lpstr>
      <vt:lpstr>2_Office Theme</vt:lpstr>
      <vt:lpstr>Microsoft Excel Chart</vt:lpstr>
      <vt:lpstr>PowerPoint Presentation</vt:lpstr>
      <vt:lpstr>PowerPoint Presentation</vt:lpstr>
      <vt:lpstr>PowerPoint Presentation</vt:lpstr>
      <vt:lpstr>PowerPoint Presentation</vt:lpstr>
      <vt:lpstr>About The Center for Health and Health Care in Schools (CHHCS)</vt:lpstr>
      <vt:lpstr>PowerPoint Presentation</vt:lpstr>
      <vt:lpstr>PowerPoint Presentation</vt:lpstr>
      <vt:lpstr>Poverty, Chronic Stress, and Trauma Plague Children and Families </vt:lpstr>
      <vt:lpstr>Background on DC</vt:lpstr>
      <vt:lpstr>Mental Health Problems are Prevalent and Begin Early</vt:lpstr>
      <vt:lpstr>The Majority of Youth Address Their Health/Mental Health Needs at…..</vt:lpstr>
      <vt:lpstr>PowerPoint Presentation</vt:lpstr>
      <vt:lpstr>PowerPoint Presentation</vt:lpstr>
      <vt:lpstr>Rationale</vt:lpstr>
      <vt:lpstr>PowerPoint Presentation</vt:lpstr>
      <vt:lpstr>Systems Change</vt:lpstr>
      <vt:lpstr>Qualitative Studies</vt:lpstr>
      <vt:lpstr>Sustaining Initiatives at State Level</vt:lpstr>
      <vt:lpstr>SCHOOL-COMMUNITY COALITIONS  IN ACTION</vt:lpstr>
      <vt:lpstr>PowerPoint Presentation</vt:lpstr>
      <vt:lpstr>Maintaining Strong Cross-Sector Collaboration</vt:lpstr>
      <vt:lpstr>PowerPoint Presentation</vt:lpstr>
      <vt:lpstr>AIMS OF ROUNDTABLE DISCUSSION</vt:lpstr>
      <vt:lpstr>Framing the Message to  Education Leaders</vt:lpstr>
      <vt:lpstr>PowerPoint Presentation</vt:lpstr>
      <vt:lpstr>Private-Public-University Partnership</vt:lpstr>
      <vt:lpstr>School Community of Practice (4 schools)</vt:lpstr>
      <vt:lpstr>DC-Wide Stakeholder Learning Community</vt:lpstr>
      <vt:lpstr>PowerPoint Presentation</vt:lpstr>
      <vt:lpstr>PowerPoint Presentation</vt:lpstr>
      <vt:lpstr>PowerPoint Presentation</vt:lpstr>
      <vt:lpstr>Strategic Science</vt:lpstr>
      <vt:lpstr>Example: Getting Junk Food out of Schools</vt:lpstr>
      <vt:lpstr>Getting Junk Food out of Schools</vt:lpstr>
      <vt:lpstr>Getting Junk Food out of Schools</vt:lpstr>
      <vt:lpstr>Strategic Science</vt:lpstr>
      <vt:lpstr>PowerPoint Presentation</vt:lpstr>
      <vt:lpstr>              Mary’s  Center  Our Mission: Building better futures through the delivery of health care, education, and social services by embracing our culturally diverse community and providing the highest quality care, regardless of ability to pay.     Became a Federally Qualified Health Center  in 2005  Provide Culturally and Linguistically Appropriate Services   Serve nearly 40,000 socially and medically vulnerable individuals  Historic focus on serving low-income immigrant families    </vt:lpstr>
      <vt:lpstr>Mary’s Center’s Social Change Model </vt:lpstr>
      <vt:lpstr>Overview of Programs</vt:lpstr>
      <vt:lpstr>PowerPoint Presentation</vt:lpstr>
      <vt:lpstr> SBMH Program Mission    In collaboration with partnering schools in Wards 1, 4, and 5, we strive to increase student, family, and school communities’ attainment of positive mental health and well-being.   Licensed, bilingual, and culturally competent mental health therapists provide on-site diagnostic, therapeutic, and community referral services.    Therapists offer on site mental heath consultation for teachers and staff, individual, family, and group therapy, parent coaching, and linkages to Primary Health and other Community Services.  </vt:lpstr>
      <vt:lpstr>Qualitative Data:    School Partner Satisfaction Survey (n=48)  2015-2016 School Year</vt:lpstr>
      <vt:lpstr>Qualitative Data:    Participant Satisfaction Survey (n=98)  2015-2016 School Year</vt:lpstr>
      <vt:lpstr>SBMH Five Year Goals</vt:lpstr>
      <vt:lpstr>Democracy in Education: The Importance of Parental Involvement</vt:lpstr>
      <vt:lpstr>Azubike: My Family, My Motivation</vt:lpstr>
      <vt:lpstr>Lieux de Memoire: History as the Center Piece of Democracy</vt:lpstr>
      <vt:lpstr>The Evolution of the Family</vt:lpstr>
      <vt:lpstr>Family as the backbone of American Democracy</vt:lpstr>
      <vt:lpstr>20th Century and Social Justice in Education</vt:lpstr>
      <vt:lpstr>Shaming and Blaming of Families</vt:lpstr>
      <vt:lpstr>Disability Rights as Civil Rights</vt:lpstr>
      <vt:lpstr>Crisis in Parenting = Crisis for Children</vt:lpstr>
      <vt:lpstr>Crisis in Parenting = Crisis for Children</vt:lpstr>
      <vt:lpstr>Inclusive Education = Democracy at Work</vt:lpstr>
      <vt:lpstr>Where Do We Go From Here</vt:lpstr>
      <vt:lpstr>Bridging the Silos</vt:lpstr>
      <vt:lpstr>Children’s National  Internal School Health Collaborative</vt:lpstr>
      <vt:lpstr>Community Stakeholder Meetings: Improving Care Coordination Between the  Education and Health Sectors</vt:lpstr>
      <vt:lpstr>PowerPoint Presentation</vt:lpstr>
      <vt:lpstr>PowerPoint Presentation</vt:lpstr>
    </vt:vector>
  </TitlesOfParts>
  <Company>Children's National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Merrill, Chaya</dc:creator>
  <cp:lastModifiedBy>Dooley, Danielle</cp:lastModifiedBy>
  <cp:revision>45</cp:revision>
  <cp:lastPrinted>2017-12-04T14:29:16Z</cp:lastPrinted>
  <dcterms:created xsi:type="dcterms:W3CDTF">2017-04-25T23:31:05Z</dcterms:created>
  <dcterms:modified xsi:type="dcterms:W3CDTF">2017-12-05T02:19:42Z</dcterms:modified>
</cp:coreProperties>
</file>