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704" r:id="rId4"/>
    <p:sldMasterId id="2147483716" r:id="rId5"/>
  </p:sldMasterIdLst>
  <p:notesMasterIdLst>
    <p:notesMasterId r:id="rId45"/>
  </p:notesMasterIdLst>
  <p:sldIdLst>
    <p:sldId id="256" r:id="rId6"/>
    <p:sldId id="260" r:id="rId7"/>
    <p:sldId id="261"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63" r:id="rId43"/>
    <p:sldId id="262"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CFD0ED-9925-4C80-850A-2551C6B1F910}" type="datetimeFigureOut">
              <a:rPr lang="en-US" smtClean="0"/>
              <a:t>10/30/2017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7BF0CE-3078-46F8-9F5E-86AF88A64D6D}" type="slidenum">
              <a:rPr lang="en-US" smtClean="0"/>
              <a:t>‹#›</a:t>
            </a:fld>
            <a:endParaRPr lang="en-US" dirty="0"/>
          </a:p>
        </p:txBody>
      </p:sp>
    </p:spTree>
    <p:extLst>
      <p:ext uri="{BB962C8B-B14F-4D97-AF65-F5344CB8AC3E}">
        <p14:creationId xmlns:p14="http://schemas.microsoft.com/office/powerpoint/2010/main" val="28886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7BF0CE-3078-46F8-9F5E-86AF88A64D6D}" type="slidenum">
              <a:rPr lang="en-US" smtClean="0"/>
              <a:t>1</a:t>
            </a:fld>
            <a:endParaRPr lang="en-US" dirty="0"/>
          </a:p>
        </p:txBody>
      </p:sp>
    </p:spTree>
    <p:extLst>
      <p:ext uri="{BB962C8B-B14F-4D97-AF65-F5344CB8AC3E}">
        <p14:creationId xmlns:p14="http://schemas.microsoft.com/office/powerpoint/2010/main" val="3914331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372" indent="-171372">
              <a:buFontTx/>
              <a:buChar char="•"/>
              <a:defRPr/>
            </a:pPr>
            <a:r>
              <a:rPr lang="en-US" altLang="en-US" b="1" dirty="0" smtClean="0"/>
              <a:t>Know that most families will need your help and will require motivation to accept your help.  </a:t>
            </a:r>
          </a:p>
          <a:p>
            <a:pPr marL="171372" indent="-171372">
              <a:buFontTx/>
              <a:buChar char="•"/>
              <a:defRPr/>
            </a:pPr>
            <a:r>
              <a:rPr lang="en-US" altLang="en-US" dirty="0" smtClean="0"/>
              <a:t>Sometimes we lose trust in systems</a:t>
            </a:r>
          </a:p>
          <a:p>
            <a:pPr marL="171372" indent="-171372">
              <a:buFontTx/>
              <a:buChar char="•"/>
              <a:defRPr/>
            </a:pPr>
            <a:endParaRPr lang="en-US" altLang="en-US" dirty="0" smtClean="0"/>
          </a:p>
          <a:p>
            <a:pPr marL="171372" indent="-171372">
              <a:buFontTx/>
              <a:buChar char="•"/>
              <a:defRPr/>
            </a:pPr>
            <a:r>
              <a:rPr lang="en-US" altLang="en-US" b="1" dirty="0" smtClean="0"/>
              <a:t>Assess the needs of the entire family – reaching beyond the youth’s immediate needs</a:t>
            </a:r>
            <a:r>
              <a:rPr lang="en-US" altLang="en-US" dirty="0" smtClean="0"/>
              <a:t>!   I needed help to manage juggling a career, an abusive relationship and taking care of my children.</a:t>
            </a:r>
          </a:p>
          <a:p>
            <a:pPr marL="171372" indent="-171372">
              <a:buFontTx/>
              <a:buChar char="•"/>
              <a:defRPr/>
            </a:pPr>
            <a:endParaRPr lang="en-US" altLang="en-US" dirty="0" smtClean="0"/>
          </a:p>
          <a:p>
            <a:pPr marL="171372" indent="-171372">
              <a:buFontTx/>
              <a:buChar char="•"/>
              <a:defRPr/>
            </a:pPr>
            <a:r>
              <a:rPr lang="en-US" altLang="en-US" b="1" dirty="0" smtClean="0"/>
              <a:t>Provide and/or coordinate the receipt of necessary services and interventions for family members. </a:t>
            </a:r>
          </a:p>
          <a:p>
            <a:pPr>
              <a:defRPr/>
            </a:pPr>
            <a:r>
              <a:rPr lang="en-US" altLang="en-US" dirty="0" smtClean="0"/>
              <a:t> I had to understand that raising children’s through life challenges is a long journey.  I come to value their strength which energized me to stay on the journey with them.</a:t>
            </a:r>
          </a:p>
          <a:p>
            <a:pPr marL="171372" indent="-171372">
              <a:buFontTx/>
              <a:buChar char="•"/>
              <a:defRPr/>
            </a:pPr>
            <a:endParaRPr lang="en-US" altLang="en-US" b="1" dirty="0" smtClean="0"/>
          </a:p>
          <a:p>
            <a:pPr marL="169821" indent="-169821">
              <a:spcBef>
                <a:spcPct val="0"/>
              </a:spcBef>
              <a:spcAft>
                <a:spcPts val="594"/>
              </a:spcAft>
              <a:buFont typeface="Arial" panose="020B0604020202020204" pitchFamily="34" charset="0"/>
              <a:buChar char="•"/>
              <a:defRPr/>
            </a:pPr>
            <a:r>
              <a:rPr lang="en-US" altLang="en-US" b="1" dirty="0" smtClean="0"/>
              <a:t>In other words, building a bridge that has meaningful pathways to help parents recognize that our child’s healthy development leads to success toward their future and to celebrate our children’s successes along the journey </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0610" indent="-283035">
              <a:spcBef>
                <a:spcPct val="30000"/>
              </a:spcBef>
              <a:defRPr sz="1200">
                <a:solidFill>
                  <a:schemeClr val="tx1"/>
                </a:solidFill>
                <a:latin typeface="Calibri" pitchFamily="34" charset="0"/>
              </a:defRPr>
            </a:lvl2pPr>
            <a:lvl3pPr marL="1140004" indent="-226428">
              <a:spcBef>
                <a:spcPct val="30000"/>
              </a:spcBef>
              <a:defRPr sz="1200">
                <a:solidFill>
                  <a:schemeClr val="tx1"/>
                </a:solidFill>
                <a:latin typeface="Calibri" pitchFamily="34" charset="0"/>
              </a:defRPr>
            </a:lvl3pPr>
            <a:lvl4pPr marL="1597577" indent="-226428">
              <a:spcBef>
                <a:spcPct val="30000"/>
              </a:spcBef>
              <a:defRPr sz="1200">
                <a:solidFill>
                  <a:schemeClr val="tx1"/>
                </a:solidFill>
                <a:latin typeface="Calibri" pitchFamily="34" charset="0"/>
              </a:defRPr>
            </a:lvl4pPr>
            <a:lvl5pPr marL="2055152" indent="-226428">
              <a:spcBef>
                <a:spcPct val="30000"/>
              </a:spcBef>
              <a:defRPr sz="1200">
                <a:solidFill>
                  <a:schemeClr val="tx1"/>
                </a:solidFill>
                <a:latin typeface="Calibri" pitchFamily="34" charset="0"/>
              </a:defRPr>
            </a:lvl5pPr>
            <a:lvl6pPr marL="2508008" indent="-226428" eaLnBrk="0" fontAlgn="base" hangingPunct="0">
              <a:spcBef>
                <a:spcPct val="30000"/>
              </a:spcBef>
              <a:spcAft>
                <a:spcPct val="0"/>
              </a:spcAft>
              <a:defRPr sz="1200">
                <a:solidFill>
                  <a:schemeClr val="tx1"/>
                </a:solidFill>
                <a:latin typeface="Calibri" pitchFamily="34" charset="0"/>
              </a:defRPr>
            </a:lvl6pPr>
            <a:lvl7pPr marL="2960865" indent="-226428" eaLnBrk="0" fontAlgn="base" hangingPunct="0">
              <a:spcBef>
                <a:spcPct val="30000"/>
              </a:spcBef>
              <a:spcAft>
                <a:spcPct val="0"/>
              </a:spcAft>
              <a:defRPr sz="1200">
                <a:solidFill>
                  <a:schemeClr val="tx1"/>
                </a:solidFill>
                <a:latin typeface="Calibri" pitchFamily="34" charset="0"/>
              </a:defRPr>
            </a:lvl7pPr>
            <a:lvl8pPr marL="3413722" indent="-226428" eaLnBrk="0" fontAlgn="base" hangingPunct="0">
              <a:spcBef>
                <a:spcPct val="30000"/>
              </a:spcBef>
              <a:spcAft>
                <a:spcPct val="0"/>
              </a:spcAft>
              <a:defRPr sz="1200">
                <a:solidFill>
                  <a:schemeClr val="tx1"/>
                </a:solidFill>
                <a:latin typeface="Calibri" pitchFamily="34" charset="0"/>
              </a:defRPr>
            </a:lvl8pPr>
            <a:lvl9pPr marL="3866578" indent="-226428" eaLnBrk="0" fontAlgn="base" hangingPunct="0">
              <a:spcBef>
                <a:spcPct val="30000"/>
              </a:spcBef>
              <a:spcAft>
                <a:spcPct val="0"/>
              </a:spcAft>
              <a:defRPr sz="1200">
                <a:solidFill>
                  <a:schemeClr val="tx1"/>
                </a:solidFill>
                <a:latin typeface="Calibri" pitchFamily="34" charset="0"/>
              </a:defRPr>
            </a:lvl9pPr>
          </a:lstStyle>
          <a:p>
            <a:pPr>
              <a:spcBef>
                <a:spcPct val="0"/>
              </a:spcBef>
            </a:pPr>
            <a:fld id="{62171EC0-ABB4-43F3-8DE4-95687B3F4B54}" type="slidenum">
              <a:rPr lang="en-US" altLang="en-US">
                <a:solidFill>
                  <a:prstClr val="black"/>
                </a:solidFill>
                <a:latin typeface="Arial" charset="0"/>
              </a:rPr>
              <a:pPr>
                <a:spcBef>
                  <a:spcPct val="0"/>
                </a:spcBef>
              </a:pPr>
              <a:t>34</a:t>
            </a:fld>
            <a:endParaRPr lang="en-US" altLang="en-US">
              <a:solidFill>
                <a:prstClr val="black"/>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xfrm>
            <a:off x="686115" y="4343716"/>
            <a:ext cx="5485772" cy="438464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  </a:t>
            </a:r>
            <a:r>
              <a:rPr lang="en-US" altLang="en-US" b="1" dirty="0" smtClean="0"/>
              <a:t>Design system of care to Engage and Strengthen Families  ( Family Empowerment)</a:t>
            </a:r>
          </a:p>
          <a:p>
            <a:pPr>
              <a:defRPr/>
            </a:pPr>
            <a:r>
              <a:rPr lang="en-US" altLang="en-US" b="1" dirty="0" smtClean="0"/>
              <a:t>The System of Care must:</a:t>
            </a:r>
          </a:p>
          <a:p>
            <a:pPr>
              <a:defRPr/>
            </a:pPr>
            <a:r>
              <a:rPr lang="en-US" altLang="en-US" b="1" dirty="0" smtClean="0"/>
              <a:t>Include a family component – that is coordinated and integrated to support the children and youth ! </a:t>
            </a:r>
          </a:p>
          <a:p>
            <a:pPr marL="285688" indent="-285688">
              <a:buFont typeface="Arial" charset="0"/>
              <a:buChar char="•"/>
              <a:defRPr/>
            </a:pPr>
            <a:endParaRPr lang="en-US" altLang="en-US" sz="1100" dirty="0"/>
          </a:p>
          <a:p>
            <a:pPr>
              <a:defRPr/>
            </a:pPr>
            <a:r>
              <a:rPr lang="en-US" altLang="en-US" sz="1100" dirty="0"/>
              <a:t>* </a:t>
            </a:r>
            <a:r>
              <a:rPr lang="en-US" altLang="en-US" b="1" dirty="0" smtClean="0"/>
              <a:t>Help family members to “Re-Tune Their Voice and Spoken Word” to assist family members with adjusting their communication style to meet children  where they are; and to build a better relationship with the child and the service delivery systems. </a:t>
            </a:r>
          </a:p>
          <a:p>
            <a:pPr>
              <a:defRPr/>
            </a:pPr>
            <a:r>
              <a:rPr lang="en-US" altLang="en-US" sz="1100" dirty="0"/>
              <a:t>I had to learn to stop telling  them and  to start asking them questions,  like “How was your day?  What did you learn today? Are you ok?</a:t>
            </a:r>
          </a:p>
          <a:p>
            <a:pPr>
              <a:defRPr/>
            </a:pPr>
            <a:endParaRPr lang="en-US" altLang="en-US" sz="1100" dirty="0"/>
          </a:p>
          <a:p>
            <a:pPr>
              <a:defRPr/>
            </a:pPr>
            <a:r>
              <a:rPr lang="en-US" altLang="en-US" sz="1100" dirty="0"/>
              <a:t>*</a:t>
            </a:r>
            <a:r>
              <a:rPr lang="en-US" altLang="en-US" sz="1100" b="1" dirty="0"/>
              <a:t>Value having a partnership between the provider and the family</a:t>
            </a:r>
            <a:r>
              <a:rPr lang="en-US" altLang="en-US" sz="1100" dirty="0"/>
              <a:t>! </a:t>
            </a:r>
          </a:p>
          <a:p>
            <a:pPr>
              <a:defRPr/>
            </a:pPr>
            <a:r>
              <a:rPr lang="en-US" altLang="en-US" sz="1100" dirty="0"/>
              <a:t>We want to be  your partner.   What better way to demonstrate to our children  we are working  together to  help them through their journey.</a:t>
            </a:r>
          </a:p>
          <a:p>
            <a:pPr>
              <a:defRPr/>
            </a:pPr>
            <a:endParaRPr lang="en-US" altLang="en-US" sz="1100" dirty="0"/>
          </a:p>
          <a:p>
            <a:pPr>
              <a:defRPr/>
            </a:pPr>
            <a:r>
              <a:rPr lang="en-US" altLang="en-US" sz="1100" dirty="0"/>
              <a:t>*</a:t>
            </a:r>
            <a:r>
              <a:rPr lang="en-US" altLang="en-US" sz="1100" b="1" dirty="0"/>
              <a:t>Have a youth and family education component</a:t>
            </a:r>
            <a:r>
              <a:rPr lang="en-US" altLang="en-US" sz="1100" dirty="0"/>
              <a:t>!</a:t>
            </a:r>
          </a:p>
          <a:p>
            <a:pPr marL="285688" indent="-285688">
              <a:buFont typeface="Arial" charset="0"/>
              <a:buChar char="•"/>
              <a:defRPr/>
            </a:pPr>
            <a:r>
              <a:rPr lang="en-US" altLang="en-US" sz="1100" dirty="0"/>
              <a:t>Create written materials that we can share and with our children and multi-generational family members.  Give us homework together.</a:t>
            </a:r>
          </a:p>
          <a:p>
            <a:pPr>
              <a:defRPr/>
            </a:pPr>
            <a:r>
              <a:rPr lang="en-US" altLang="en-US" sz="1400" dirty="0"/>
              <a:t>*  </a:t>
            </a:r>
            <a:r>
              <a:rPr lang="en-US" altLang="en-US" b="1" dirty="0" smtClean="0"/>
              <a:t>Assist with the removal of barriers incurred by policies/legislations and program requirements that deter access to quality care and treatment completion. </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0610" indent="-283035">
              <a:spcBef>
                <a:spcPct val="30000"/>
              </a:spcBef>
              <a:defRPr sz="1200">
                <a:solidFill>
                  <a:schemeClr val="tx1"/>
                </a:solidFill>
                <a:latin typeface="Calibri" pitchFamily="34" charset="0"/>
              </a:defRPr>
            </a:lvl2pPr>
            <a:lvl3pPr marL="1140004" indent="-226428">
              <a:spcBef>
                <a:spcPct val="30000"/>
              </a:spcBef>
              <a:defRPr sz="1200">
                <a:solidFill>
                  <a:schemeClr val="tx1"/>
                </a:solidFill>
                <a:latin typeface="Calibri" pitchFamily="34" charset="0"/>
              </a:defRPr>
            </a:lvl3pPr>
            <a:lvl4pPr marL="1597577" indent="-226428">
              <a:spcBef>
                <a:spcPct val="30000"/>
              </a:spcBef>
              <a:defRPr sz="1200">
                <a:solidFill>
                  <a:schemeClr val="tx1"/>
                </a:solidFill>
                <a:latin typeface="Calibri" pitchFamily="34" charset="0"/>
              </a:defRPr>
            </a:lvl4pPr>
            <a:lvl5pPr marL="2055152" indent="-226428">
              <a:spcBef>
                <a:spcPct val="30000"/>
              </a:spcBef>
              <a:defRPr sz="1200">
                <a:solidFill>
                  <a:schemeClr val="tx1"/>
                </a:solidFill>
                <a:latin typeface="Calibri" pitchFamily="34" charset="0"/>
              </a:defRPr>
            </a:lvl5pPr>
            <a:lvl6pPr marL="2508008" indent="-226428" eaLnBrk="0" fontAlgn="base" hangingPunct="0">
              <a:spcBef>
                <a:spcPct val="30000"/>
              </a:spcBef>
              <a:spcAft>
                <a:spcPct val="0"/>
              </a:spcAft>
              <a:defRPr sz="1200">
                <a:solidFill>
                  <a:schemeClr val="tx1"/>
                </a:solidFill>
                <a:latin typeface="Calibri" pitchFamily="34" charset="0"/>
              </a:defRPr>
            </a:lvl6pPr>
            <a:lvl7pPr marL="2960865" indent="-226428" eaLnBrk="0" fontAlgn="base" hangingPunct="0">
              <a:spcBef>
                <a:spcPct val="30000"/>
              </a:spcBef>
              <a:spcAft>
                <a:spcPct val="0"/>
              </a:spcAft>
              <a:defRPr sz="1200">
                <a:solidFill>
                  <a:schemeClr val="tx1"/>
                </a:solidFill>
                <a:latin typeface="Calibri" pitchFamily="34" charset="0"/>
              </a:defRPr>
            </a:lvl7pPr>
            <a:lvl8pPr marL="3413722" indent="-226428" eaLnBrk="0" fontAlgn="base" hangingPunct="0">
              <a:spcBef>
                <a:spcPct val="30000"/>
              </a:spcBef>
              <a:spcAft>
                <a:spcPct val="0"/>
              </a:spcAft>
              <a:defRPr sz="1200">
                <a:solidFill>
                  <a:schemeClr val="tx1"/>
                </a:solidFill>
                <a:latin typeface="Calibri" pitchFamily="34" charset="0"/>
              </a:defRPr>
            </a:lvl8pPr>
            <a:lvl9pPr marL="3866578" indent="-226428" eaLnBrk="0" fontAlgn="base" hangingPunct="0">
              <a:spcBef>
                <a:spcPct val="30000"/>
              </a:spcBef>
              <a:spcAft>
                <a:spcPct val="0"/>
              </a:spcAft>
              <a:defRPr sz="1200">
                <a:solidFill>
                  <a:schemeClr val="tx1"/>
                </a:solidFill>
                <a:latin typeface="Calibri" pitchFamily="34" charset="0"/>
              </a:defRPr>
            </a:lvl9pPr>
          </a:lstStyle>
          <a:p>
            <a:pPr>
              <a:spcBef>
                <a:spcPct val="0"/>
              </a:spcBef>
            </a:pPr>
            <a:fld id="{37B9E95C-D622-497A-9AFD-95FDC944AA8F}" type="slidenum">
              <a:rPr lang="en-US" altLang="en-US">
                <a:solidFill>
                  <a:prstClr val="black"/>
                </a:solidFill>
                <a:latin typeface="Arial" charset="0"/>
              </a:rPr>
              <a:pPr>
                <a:spcBef>
                  <a:spcPct val="0"/>
                </a:spcBef>
              </a:pPr>
              <a:t>35</a:t>
            </a:fld>
            <a:endParaRPr lang="en-US" altLang="en-US">
              <a:solidFill>
                <a:prstClr val="black"/>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0610" indent="-283035">
              <a:spcBef>
                <a:spcPct val="30000"/>
              </a:spcBef>
              <a:defRPr sz="1200">
                <a:solidFill>
                  <a:schemeClr val="tx1"/>
                </a:solidFill>
                <a:latin typeface="Calibri" pitchFamily="34" charset="0"/>
              </a:defRPr>
            </a:lvl2pPr>
            <a:lvl3pPr marL="1140004" indent="-226428">
              <a:spcBef>
                <a:spcPct val="30000"/>
              </a:spcBef>
              <a:defRPr sz="1200">
                <a:solidFill>
                  <a:schemeClr val="tx1"/>
                </a:solidFill>
                <a:latin typeface="Calibri" pitchFamily="34" charset="0"/>
              </a:defRPr>
            </a:lvl3pPr>
            <a:lvl4pPr marL="1597577" indent="-226428">
              <a:spcBef>
                <a:spcPct val="30000"/>
              </a:spcBef>
              <a:defRPr sz="1200">
                <a:solidFill>
                  <a:schemeClr val="tx1"/>
                </a:solidFill>
                <a:latin typeface="Calibri" pitchFamily="34" charset="0"/>
              </a:defRPr>
            </a:lvl4pPr>
            <a:lvl5pPr marL="2055152" indent="-226428">
              <a:spcBef>
                <a:spcPct val="30000"/>
              </a:spcBef>
              <a:defRPr sz="1200">
                <a:solidFill>
                  <a:schemeClr val="tx1"/>
                </a:solidFill>
                <a:latin typeface="Calibri" pitchFamily="34" charset="0"/>
              </a:defRPr>
            </a:lvl5pPr>
            <a:lvl6pPr marL="2508008" indent="-226428" eaLnBrk="0" fontAlgn="base" hangingPunct="0">
              <a:spcBef>
                <a:spcPct val="30000"/>
              </a:spcBef>
              <a:spcAft>
                <a:spcPct val="0"/>
              </a:spcAft>
              <a:defRPr sz="1200">
                <a:solidFill>
                  <a:schemeClr val="tx1"/>
                </a:solidFill>
                <a:latin typeface="Calibri" pitchFamily="34" charset="0"/>
              </a:defRPr>
            </a:lvl6pPr>
            <a:lvl7pPr marL="2960865" indent="-226428" eaLnBrk="0" fontAlgn="base" hangingPunct="0">
              <a:spcBef>
                <a:spcPct val="30000"/>
              </a:spcBef>
              <a:spcAft>
                <a:spcPct val="0"/>
              </a:spcAft>
              <a:defRPr sz="1200">
                <a:solidFill>
                  <a:schemeClr val="tx1"/>
                </a:solidFill>
                <a:latin typeface="Calibri" pitchFamily="34" charset="0"/>
              </a:defRPr>
            </a:lvl7pPr>
            <a:lvl8pPr marL="3413722" indent="-226428" eaLnBrk="0" fontAlgn="base" hangingPunct="0">
              <a:spcBef>
                <a:spcPct val="30000"/>
              </a:spcBef>
              <a:spcAft>
                <a:spcPct val="0"/>
              </a:spcAft>
              <a:defRPr sz="1200">
                <a:solidFill>
                  <a:schemeClr val="tx1"/>
                </a:solidFill>
                <a:latin typeface="Calibri" pitchFamily="34" charset="0"/>
              </a:defRPr>
            </a:lvl8pPr>
            <a:lvl9pPr marL="3866578" indent="-226428" eaLnBrk="0" fontAlgn="base" hangingPunct="0">
              <a:spcBef>
                <a:spcPct val="30000"/>
              </a:spcBef>
              <a:spcAft>
                <a:spcPct val="0"/>
              </a:spcAft>
              <a:defRPr sz="1200">
                <a:solidFill>
                  <a:schemeClr val="tx1"/>
                </a:solidFill>
                <a:latin typeface="Calibri" pitchFamily="34" charset="0"/>
              </a:defRPr>
            </a:lvl9pPr>
          </a:lstStyle>
          <a:p>
            <a:pPr>
              <a:spcBef>
                <a:spcPct val="0"/>
              </a:spcBef>
            </a:pPr>
            <a:fld id="{E8B353CC-7471-4763-972B-97C46CAE3B2D}" type="slidenum">
              <a:rPr lang="en-US" altLang="en-US">
                <a:solidFill>
                  <a:prstClr val="black"/>
                </a:solidFill>
                <a:latin typeface="Arial" charset="0"/>
              </a:rPr>
              <a:pPr>
                <a:spcBef>
                  <a:spcPct val="0"/>
                </a:spcBef>
              </a:pPr>
              <a:t>36</a:t>
            </a:fld>
            <a:endParaRPr lang="en-US" altLang="en-US">
              <a:solidFill>
                <a:prstClr val="black"/>
              </a:solidFill>
              <a:latin typeface="Arial" charset="0"/>
            </a:endParaRPr>
          </a:p>
        </p:txBody>
      </p:sp>
      <p:sp>
        <p:nvSpPr>
          <p:cNvPr id="14340" name="Notes Placeholder 1"/>
          <p:cNvSpPr>
            <a:spLocks noGrp="1"/>
          </p:cNvSpPr>
          <p:nvPr/>
        </p:nvSpPr>
        <p:spPr bwMode="auto">
          <a:xfrm>
            <a:off x="686115" y="4343716"/>
            <a:ext cx="5485772" cy="4113855"/>
          </a:xfrm>
          <a:prstGeom prst="rect">
            <a:avLst/>
          </a:prstGeom>
        </p:spPr>
        <p:txBody>
          <a:bodyPr lIns="91420" tIns="45710" rIns="91420" bIns="45710"/>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0" fontAlgn="base" hangingPunct="0">
              <a:spcAft>
                <a:spcPct val="0"/>
              </a:spcAft>
            </a:pPr>
            <a:endParaRPr lang="en-US" altLang="en-US"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In other words, Family Matters to us!  We want you to know you also matters.</a:t>
            </a:r>
          </a:p>
          <a:p>
            <a:endParaRPr lang="en-US" altLang="en-US" smtClean="0"/>
          </a:p>
          <a:p>
            <a:r>
              <a:rPr lang="en-US" altLang="en-US" smtClean="0"/>
              <a:t>Thank you!</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0610" indent="-283035">
              <a:spcBef>
                <a:spcPct val="30000"/>
              </a:spcBef>
              <a:defRPr sz="1200">
                <a:solidFill>
                  <a:schemeClr val="tx1"/>
                </a:solidFill>
                <a:latin typeface="Calibri" pitchFamily="34" charset="0"/>
              </a:defRPr>
            </a:lvl2pPr>
            <a:lvl3pPr marL="1140004" indent="-226428">
              <a:spcBef>
                <a:spcPct val="30000"/>
              </a:spcBef>
              <a:defRPr sz="1200">
                <a:solidFill>
                  <a:schemeClr val="tx1"/>
                </a:solidFill>
                <a:latin typeface="Calibri" pitchFamily="34" charset="0"/>
              </a:defRPr>
            </a:lvl3pPr>
            <a:lvl4pPr marL="1597577" indent="-226428">
              <a:spcBef>
                <a:spcPct val="30000"/>
              </a:spcBef>
              <a:defRPr sz="1200">
                <a:solidFill>
                  <a:schemeClr val="tx1"/>
                </a:solidFill>
                <a:latin typeface="Calibri" pitchFamily="34" charset="0"/>
              </a:defRPr>
            </a:lvl4pPr>
            <a:lvl5pPr marL="2055152" indent="-226428">
              <a:spcBef>
                <a:spcPct val="30000"/>
              </a:spcBef>
              <a:defRPr sz="1200">
                <a:solidFill>
                  <a:schemeClr val="tx1"/>
                </a:solidFill>
                <a:latin typeface="Calibri" pitchFamily="34" charset="0"/>
              </a:defRPr>
            </a:lvl5pPr>
            <a:lvl6pPr marL="2508008" indent="-226428" eaLnBrk="0" fontAlgn="base" hangingPunct="0">
              <a:spcBef>
                <a:spcPct val="30000"/>
              </a:spcBef>
              <a:spcAft>
                <a:spcPct val="0"/>
              </a:spcAft>
              <a:defRPr sz="1200">
                <a:solidFill>
                  <a:schemeClr val="tx1"/>
                </a:solidFill>
                <a:latin typeface="Calibri" pitchFamily="34" charset="0"/>
              </a:defRPr>
            </a:lvl6pPr>
            <a:lvl7pPr marL="2960865" indent="-226428" eaLnBrk="0" fontAlgn="base" hangingPunct="0">
              <a:spcBef>
                <a:spcPct val="30000"/>
              </a:spcBef>
              <a:spcAft>
                <a:spcPct val="0"/>
              </a:spcAft>
              <a:defRPr sz="1200">
                <a:solidFill>
                  <a:schemeClr val="tx1"/>
                </a:solidFill>
                <a:latin typeface="Calibri" pitchFamily="34" charset="0"/>
              </a:defRPr>
            </a:lvl7pPr>
            <a:lvl8pPr marL="3413722" indent="-226428" eaLnBrk="0" fontAlgn="base" hangingPunct="0">
              <a:spcBef>
                <a:spcPct val="30000"/>
              </a:spcBef>
              <a:spcAft>
                <a:spcPct val="0"/>
              </a:spcAft>
              <a:defRPr sz="1200">
                <a:solidFill>
                  <a:schemeClr val="tx1"/>
                </a:solidFill>
                <a:latin typeface="Calibri" pitchFamily="34" charset="0"/>
              </a:defRPr>
            </a:lvl8pPr>
            <a:lvl9pPr marL="3866578" indent="-226428" eaLnBrk="0" fontAlgn="base" hangingPunct="0">
              <a:spcBef>
                <a:spcPct val="30000"/>
              </a:spcBef>
              <a:spcAft>
                <a:spcPct val="0"/>
              </a:spcAft>
              <a:defRPr sz="1200">
                <a:solidFill>
                  <a:schemeClr val="tx1"/>
                </a:solidFill>
                <a:latin typeface="Calibri" pitchFamily="34" charset="0"/>
              </a:defRPr>
            </a:lvl9pPr>
          </a:lstStyle>
          <a:p>
            <a:pPr>
              <a:spcBef>
                <a:spcPct val="0"/>
              </a:spcBef>
            </a:pPr>
            <a:fld id="{17429213-A747-4859-9DAD-9A55CFE4C289}" type="slidenum">
              <a:rPr lang="en-US" altLang="en-US">
                <a:solidFill>
                  <a:prstClr val="black"/>
                </a:solidFill>
                <a:latin typeface="Arial" charset="0"/>
              </a:rPr>
              <a:pPr>
                <a:spcBef>
                  <a:spcPct val="0"/>
                </a:spcBef>
              </a:pPr>
              <a:t>37</a:t>
            </a:fld>
            <a:endParaRPr lang="en-US" altLang="en-US">
              <a:solidFill>
                <a:prstClr val="black"/>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7BF0CE-3078-46F8-9F5E-86AF88A64D6D}" type="slidenum">
              <a:rPr lang="en-US" smtClean="0"/>
              <a:t>39</a:t>
            </a:fld>
            <a:endParaRPr lang="en-US" dirty="0"/>
          </a:p>
        </p:txBody>
      </p:sp>
    </p:spTree>
    <p:extLst>
      <p:ext uri="{BB962C8B-B14F-4D97-AF65-F5344CB8AC3E}">
        <p14:creationId xmlns:p14="http://schemas.microsoft.com/office/powerpoint/2010/main" val="391433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plan to go through slides 2-5 very quickly, and really only discuss the top lines in bold</a:t>
            </a:r>
            <a:r>
              <a:rPr lang="en-US" baseline="0" dirty="0" smtClean="0"/>
              <a:t> (bulleted points can be for reference only).  Will use story(s) of child and family as thread through the presentation</a:t>
            </a:r>
            <a:endParaRPr lang="en-US" dirty="0"/>
          </a:p>
        </p:txBody>
      </p:sp>
      <p:sp>
        <p:nvSpPr>
          <p:cNvPr id="4" name="Slide Number Placeholder 3"/>
          <p:cNvSpPr>
            <a:spLocks noGrp="1"/>
          </p:cNvSpPr>
          <p:nvPr>
            <p:ph type="sldNum" sz="quarter" idx="10"/>
          </p:nvPr>
        </p:nvSpPr>
        <p:spPr/>
        <p:txBody>
          <a:bodyPr/>
          <a:lstStyle/>
          <a:p>
            <a:fld id="{8C24D777-DB3F-4DFC-B26D-0C8C947FB5C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71021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4D777-DB3F-4DFC-B26D-0C8C947FB5C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085454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4D777-DB3F-4DFC-B26D-0C8C947FB5C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846479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4D777-DB3F-4DFC-B26D-0C8C947FB5C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774698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 we are receiving supplemental funding; these</a:t>
            </a:r>
            <a:r>
              <a:rPr lang="en-US" baseline="0" dirty="0" smtClean="0"/>
              <a:t> are national partners we are engaging with in a variety of ways, or where we have done presentations nationally</a:t>
            </a:r>
            <a:endParaRPr lang="en-US" dirty="0"/>
          </a:p>
        </p:txBody>
      </p:sp>
      <p:sp>
        <p:nvSpPr>
          <p:cNvPr id="4" name="Slide Number Placeholder 3"/>
          <p:cNvSpPr>
            <a:spLocks noGrp="1"/>
          </p:cNvSpPr>
          <p:nvPr>
            <p:ph type="sldNum" sz="quarter" idx="10"/>
          </p:nvPr>
        </p:nvSpPr>
        <p:spPr/>
        <p:txBody>
          <a:bodyPr/>
          <a:lstStyle/>
          <a:p>
            <a:fld id="{8C24D777-DB3F-4DFC-B26D-0C8C947FB5C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679278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big picture</a:t>
            </a:r>
            <a:r>
              <a:rPr lang="en-US" baseline="0" dirty="0" smtClean="0"/>
              <a:t> in this slide, emphasizing the momentum and enthusiasm</a:t>
            </a:r>
            <a:endParaRPr lang="en-US" dirty="0"/>
          </a:p>
        </p:txBody>
      </p:sp>
      <p:sp>
        <p:nvSpPr>
          <p:cNvPr id="4" name="Slide Number Placeholder 3"/>
          <p:cNvSpPr>
            <a:spLocks noGrp="1"/>
          </p:cNvSpPr>
          <p:nvPr>
            <p:ph type="sldNum" sz="quarter" idx="10"/>
          </p:nvPr>
        </p:nvSpPr>
        <p:spPr/>
        <p:txBody>
          <a:bodyPr/>
          <a:lstStyle/>
          <a:p>
            <a:fld id="{8C24D777-DB3F-4DFC-B26D-0C8C947FB5C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822993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1539875" y="117475"/>
            <a:ext cx="3852863" cy="2890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a:p>
            <a:endParaRPr lang="en-US"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0610" indent="-283035">
              <a:spcBef>
                <a:spcPct val="30000"/>
              </a:spcBef>
              <a:defRPr sz="1200">
                <a:solidFill>
                  <a:schemeClr val="tx1"/>
                </a:solidFill>
                <a:latin typeface="Calibri" pitchFamily="34" charset="0"/>
              </a:defRPr>
            </a:lvl2pPr>
            <a:lvl3pPr marL="1140004" indent="-226428">
              <a:spcBef>
                <a:spcPct val="30000"/>
              </a:spcBef>
              <a:defRPr sz="1200">
                <a:solidFill>
                  <a:schemeClr val="tx1"/>
                </a:solidFill>
                <a:latin typeface="Calibri" pitchFamily="34" charset="0"/>
              </a:defRPr>
            </a:lvl3pPr>
            <a:lvl4pPr marL="1597577" indent="-226428">
              <a:spcBef>
                <a:spcPct val="30000"/>
              </a:spcBef>
              <a:defRPr sz="1200">
                <a:solidFill>
                  <a:schemeClr val="tx1"/>
                </a:solidFill>
                <a:latin typeface="Calibri" pitchFamily="34" charset="0"/>
              </a:defRPr>
            </a:lvl4pPr>
            <a:lvl5pPr marL="2055152" indent="-226428">
              <a:spcBef>
                <a:spcPct val="30000"/>
              </a:spcBef>
              <a:defRPr sz="1200">
                <a:solidFill>
                  <a:schemeClr val="tx1"/>
                </a:solidFill>
                <a:latin typeface="Calibri" pitchFamily="34" charset="0"/>
              </a:defRPr>
            </a:lvl5pPr>
            <a:lvl6pPr marL="2508008" indent="-226428" eaLnBrk="0" fontAlgn="base" hangingPunct="0">
              <a:spcBef>
                <a:spcPct val="30000"/>
              </a:spcBef>
              <a:spcAft>
                <a:spcPct val="0"/>
              </a:spcAft>
              <a:defRPr sz="1200">
                <a:solidFill>
                  <a:schemeClr val="tx1"/>
                </a:solidFill>
                <a:latin typeface="Calibri" pitchFamily="34" charset="0"/>
              </a:defRPr>
            </a:lvl6pPr>
            <a:lvl7pPr marL="2960865" indent="-226428" eaLnBrk="0" fontAlgn="base" hangingPunct="0">
              <a:spcBef>
                <a:spcPct val="30000"/>
              </a:spcBef>
              <a:spcAft>
                <a:spcPct val="0"/>
              </a:spcAft>
              <a:defRPr sz="1200">
                <a:solidFill>
                  <a:schemeClr val="tx1"/>
                </a:solidFill>
                <a:latin typeface="Calibri" pitchFamily="34" charset="0"/>
              </a:defRPr>
            </a:lvl7pPr>
            <a:lvl8pPr marL="3413722" indent="-226428" eaLnBrk="0" fontAlgn="base" hangingPunct="0">
              <a:spcBef>
                <a:spcPct val="30000"/>
              </a:spcBef>
              <a:spcAft>
                <a:spcPct val="0"/>
              </a:spcAft>
              <a:defRPr sz="1200">
                <a:solidFill>
                  <a:schemeClr val="tx1"/>
                </a:solidFill>
                <a:latin typeface="Calibri" pitchFamily="34" charset="0"/>
              </a:defRPr>
            </a:lvl8pPr>
            <a:lvl9pPr marL="3866578" indent="-226428" eaLnBrk="0" fontAlgn="base" hangingPunct="0">
              <a:spcBef>
                <a:spcPct val="30000"/>
              </a:spcBef>
              <a:spcAft>
                <a:spcPct val="0"/>
              </a:spcAft>
              <a:defRPr sz="1200">
                <a:solidFill>
                  <a:schemeClr val="tx1"/>
                </a:solidFill>
                <a:latin typeface="Calibri" pitchFamily="34" charset="0"/>
              </a:defRPr>
            </a:lvl9pPr>
          </a:lstStyle>
          <a:p>
            <a:pPr>
              <a:spcBef>
                <a:spcPct val="0"/>
              </a:spcBef>
            </a:pPr>
            <a:fld id="{41F9A52A-7BF6-4385-AEBE-2CE225DD863D}" type="slidenum">
              <a:rPr lang="en-US" altLang="en-US">
                <a:solidFill>
                  <a:srgbClr val="000000"/>
                </a:solidFill>
                <a:latin typeface="Arial" charset="0"/>
              </a:rPr>
              <a:pPr>
                <a:spcBef>
                  <a:spcPct val="0"/>
                </a:spcBef>
              </a:pPr>
              <a:t>32</a:t>
            </a:fld>
            <a:endParaRPr lang="en-US" altLang="en-US">
              <a:solidFill>
                <a:srgbClr val="000000"/>
              </a:solidFill>
              <a:latin typeface="Arial" charset="0"/>
            </a:endParaRPr>
          </a:p>
        </p:txBody>
      </p:sp>
      <p:sp>
        <p:nvSpPr>
          <p:cNvPr id="6149" name="TextBox 1"/>
          <p:cNvSpPr txBox="1">
            <a:spLocks noChangeArrowheads="1"/>
          </p:cNvSpPr>
          <p:nvPr/>
        </p:nvSpPr>
        <p:spPr bwMode="auto">
          <a:xfrm>
            <a:off x="188407" y="3008641"/>
            <a:ext cx="6481187" cy="595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0" fontAlgn="base" hangingPunct="0">
              <a:spcBef>
                <a:spcPct val="0"/>
              </a:spcBef>
              <a:spcAft>
                <a:spcPct val="0"/>
              </a:spcAft>
            </a:pPr>
            <a:r>
              <a:rPr lang="en-US" altLang="en-US" sz="1600">
                <a:solidFill>
                  <a:prstClr val="black"/>
                </a:solidFill>
                <a:cs typeface="Arial" charset="0"/>
              </a:rPr>
              <a:t>Thanks to the Clinical Translational Science Institute for extending this invitation to talk about how I created a grassroots family support organization using my challenges and stumbling blocks in life to empower and support families, children and youth emotional and mental health challenges.</a:t>
            </a:r>
            <a:r>
              <a:rPr lang="en-US" altLang="en-US" sz="1600">
                <a:solidFill>
                  <a:prstClr val="black"/>
                </a:solidFill>
                <a:ea typeface="Cambria" pitchFamily="18" charset="0"/>
                <a:cs typeface="Arial" charset="0"/>
              </a:rPr>
              <a:t> Every day, we work side-by-side with our families, youths and communities to make sure that we're giving our best to assist with their needs.</a:t>
            </a:r>
          </a:p>
          <a:p>
            <a:pPr eaLnBrk="0" fontAlgn="base" hangingPunct="0">
              <a:spcBef>
                <a:spcPct val="0"/>
              </a:spcBef>
              <a:spcAft>
                <a:spcPct val="0"/>
              </a:spcAft>
            </a:pPr>
            <a:r>
              <a:rPr lang="en-US" altLang="en-US" sz="1600">
                <a:solidFill>
                  <a:prstClr val="black"/>
                </a:solidFill>
                <a:cs typeface="Arial" charset="0"/>
              </a:rPr>
              <a:t>I am the founder and executive director of TFCC.  I wear many hats in the community with pleasure.  I serve as the Lead Family Advocate for DBH. I am a proud community leader on the Early Childhood Innovation Network team with National Children’s Hospital and Georgetown University.   Led by great leaders Dr. Lee Beers and Dr. Matt Biel.</a:t>
            </a:r>
          </a:p>
          <a:p>
            <a:pPr eaLnBrk="0" fontAlgn="base" hangingPunct="0">
              <a:spcBef>
                <a:spcPct val="0"/>
              </a:spcBef>
              <a:spcAft>
                <a:spcPct val="0"/>
              </a:spcAft>
            </a:pPr>
            <a:endParaRPr lang="en-US" altLang="en-US" sz="1600">
              <a:solidFill>
                <a:prstClr val="black"/>
              </a:solidFill>
              <a:cs typeface="Arial" charset="0"/>
            </a:endParaRPr>
          </a:p>
          <a:p>
            <a:pPr eaLnBrk="0" fontAlgn="base" hangingPunct="0">
              <a:spcBef>
                <a:spcPct val="0"/>
              </a:spcBef>
              <a:spcAft>
                <a:spcPct val="0"/>
              </a:spcAft>
            </a:pPr>
            <a:r>
              <a:rPr lang="en-US" altLang="en-US" sz="1600">
                <a:solidFill>
                  <a:prstClr val="black"/>
                </a:solidFill>
                <a:cs typeface="Arial" charset="0"/>
              </a:rPr>
              <a:t>I want to share how my family journey brought me to a place of wanting to advocate for youth  and families in the  District of Columbia.  I have a son with a mental health diagnosis who suffered emotional trauma as did my other three children. I lived in an abusive relationship knowing that I was too afraid to do something about it and later having to fight in court to get my children </a:t>
            </a:r>
            <a:r>
              <a:rPr lang="en-US" altLang="en-US" sz="1600">
                <a:solidFill>
                  <a:prstClr val="black"/>
                </a:solidFill>
              </a:rPr>
              <a:t>back through a long bitter battle. That fight did not make me mad.  I instead took action, I divorced my husband and became an advocate for my family. Today, I work with system of care and community efforts to make sure families are not shamed and blamed when accessing needed services.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a:p>
            <a:endParaRPr lang="en-US" altLang="en-US" smtClean="0"/>
          </a:p>
          <a:p>
            <a:r>
              <a:rPr lang="en-US" altLang="en-US" smtClean="0"/>
              <a:t>Remember “Nothing about us, without us”</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0610" indent="-283035">
              <a:spcBef>
                <a:spcPct val="30000"/>
              </a:spcBef>
              <a:defRPr sz="1200">
                <a:solidFill>
                  <a:schemeClr val="tx1"/>
                </a:solidFill>
                <a:latin typeface="Calibri" pitchFamily="34" charset="0"/>
              </a:defRPr>
            </a:lvl2pPr>
            <a:lvl3pPr marL="1140004" indent="-226428">
              <a:spcBef>
                <a:spcPct val="30000"/>
              </a:spcBef>
              <a:defRPr sz="1200">
                <a:solidFill>
                  <a:schemeClr val="tx1"/>
                </a:solidFill>
                <a:latin typeface="Calibri" pitchFamily="34" charset="0"/>
              </a:defRPr>
            </a:lvl3pPr>
            <a:lvl4pPr marL="1597577" indent="-226428">
              <a:spcBef>
                <a:spcPct val="30000"/>
              </a:spcBef>
              <a:defRPr sz="1200">
                <a:solidFill>
                  <a:schemeClr val="tx1"/>
                </a:solidFill>
                <a:latin typeface="Calibri" pitchFamily="34" charset="0"/>
              </a:defRPr>
            </a:lvl4pPr>
            <a:lvl5pPr marL="2055152" indent="-226428">
              <a:spcBef>
                <a:spcPct val="30000"/>
              </a:spcBef>
              <a:defRPr sz="1200">
                <a:solidFill>
                  <a:schemeClr val="tx1"/>
                </a:solidFill>
                <a:latin typeface="Calibri" pitchFamily="34" charset="0"/>
              </a:defRPr>
            </a:lvl5pPr>
            <a:lvl6pPr marL="2508008" indent="-226428" eaLnBrk="0" fontAlgn="base" hangingPunct="0">
              <a:spcBef>
                <a:spcPct val="30000"/>
              </a:spcBef>
              <a:spcAft>
                <a:spcPct val="0"/>
              </a:spcAft>
              <a:defRPr sz="1200">
                <a:solidFill>
                  <a:schemeClr val="tx1"/>
                </a:solidFill>
                <a:latin typeface="Calibri" pitchFamily="34" charset="0"/>
              </a:defRPr>
            </a:lvl6pPr>
            <a:lvl7pPr marL="2960865" indent="-226428" eaLnBrk="0" fontAlgn="base" hangingPunct="0">
              <a:spcBef>
                <a:spcPct val="30000"/>
              </a:spcBef>
              <a:spcAft>
                <a:spcPct val="0"/>
              </a:spcAft>
              <a:defRPr sz="1200">
                <a:solidFill>
                  <a:schemeClr val="tx1"/>
                </a:solidFill>
                <a:latin typeface="Calibri" pitchFamily="34" charset="0"/>
              </a:defRPr>
            </a:lvl7pPr>
            <a:lvl8pPr marL="3413722" indent="-226428" eaLnBrk="0" fontAlgn="base" hangingPunct="0">
              <a:spcBef>
                <a:spcPct val="30000"/>
              </a:spcBef>
              <a:spcAft>
                <a:spcPct val="0"/>
              </a:spcAft>
              <a:defRPr sz="1200">
                <a:solidFill>
                  <a:schemeClr val="tx1"/>
                </a:solidFill>
                <a:latin typeface="Calibri" pitchFamily="34" charset="0"/>
              </a:defRPr>
            </a:lvl8pPr>
            <a:lvl9pPr marL="3866578" indent="-226428" eaLnBrk="0" fontAlgn="base" hangingPunct="0">
              <a:spcBef>
                <a:spcPct val="30000"/>
              </a:spcBef>
              <a:spcAft>
                <a:spcPct val="0"/>
              </a:spcAft>
              <a:defRPr sz="1200">
                <a:solidFill>
                  <a:schemeClr val="tx1"/>
                </a:solidFill>
                <a:latin typeface="Calibri" pitchFamily="34" charset="0"/>
              </a:defRPr>
            </a:lvl9pPr>
          </a:lstStyle>
          <a:p>
            <a:pPr>
              <a:spcBef>
                <a:spcPct val="0"/>
              </a:spcBef>
            </a:pPr>
            <a:fld id="{DD8A74A8-DFA9-42D6-8999-BE40AA44CBBC}" type="slidenum">
              <a:rPr lang="en-US" altLang="en-US">
                <a:solidFill>
                  <a:prstClr val="black"/>
                </a:solidFill>
                <a:latin typeface="Arial" charset="0"/>
              </a:rPr>
              <a:pPr>
                <a:spcBef>
                  <a:spcPct val="0"/>
                </a:spcBef>
              </a:pPr>
              <a:t>33</a:t>
            </a:fld>
            <a:endParaRPr lang="en-US" altLang="en-US">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139170-34AD-4407-9E06-95AE03FEDD25}"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214458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39170-34AD-4407-9E06-95AE03FEDD25}"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390225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39170-34AD-4407-9E06-95AE03FEDD25}"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160470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defTabSz="457200"/>
            <a:fld id="{4F6FDD46-9456-4E39-B13B-927BAD7BE3C4}" type="datetime4">
              <a:rPr lang="en-US" smtClean="0">
                <a:solidFill>
                  <a:prstClr val="black">
                    <a:tint val="75000"/>
                  </a:prstClr>
                </a:solidFill>
              </a:rPr>
              <a:pPr defTabSz="457200"/>
              <a:t>November 1, 2017</a:t>
            </a:fld>
            <a:endParaRPr lang="en-US" dirty="0">
              <a:solidFill>
                <a:prstClr val="black">
                  <a:tint val="75000"/>
                </a:prstClr>
              </a:solidFill>
            </a:endParaRPr>
          </a:p>
        </p:txBody>
      </p:sp>
      <p:sp>
        <p:nvSpPr>
          <p:cNvPr id="8" name="Slide Number Placeholder 7"/>
          <p:cNvSpPr>
            <a:spLocks noGrp="1"/>
          </p:cNvSpPr>
          <p:nvPr>
            <p:ph type="sldNum" sz="quarter" idx="11"/>
          </p:nvPr>
        </p:nvSpPr>
        <p:spPr/>
        <p:txBody>
          <a:body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pPr defTabSz="457200"/>
            <a:endParaRPr lang="en-US" dirty="0">
              <a:solidFill>
                <a:prstClr val="black">
                  <a:tint val="75000"/>
                </a:prstClr>
              </a:solidFill>
            </a:endParaRPr>
          </a:p>
        </p:txBody>
      </p:sp>
    </p:spTree>
    <p:extLst>
      <p:ext uri="{BB962C8B-B14F-4D97-AF65-F5344CB8AC3E}">
        <p14:creationId xmlns:p14="http://schemas.microsoft.com/office/powerpoint/2010/main" val="394582847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8CFC6B08-1F79-48DA-89E0-6D8962186274}" type="datetime4">
              <a:rPr lang="en-US" smtClean="0">
                <a:solidFill>
                  <a:prstClr val="black">
                    <a:tint val="75000"/>
                  </a:prstClr>
                </a:solidFill>
              </a:rPr>
              <a:pPr/>
              <a:t>November 1,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1366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5220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A459001-C8B0-4564-A4E4-882C72BE97B9}" type="datetime4">
              <a:rPr lang="en-US" smtClean="0">
                <a:solidFill>
                  <a:prstClr val="black">
                    <a:tint val="75000"/>
                  </a:prstClr>
                </a:solidFill>
              </a:rPr>
              <a:pPr/>
              <a:t>November 1, 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8087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9527DB46-9A17-429E-BB16-E8A82572474F}" type="datetime4">
              <a:rPr lang="en-US" smtClean="0">
                <a:solidFill>
                  <a:prstClr val="black">
                    <a:tint val="75000"/>
                  </a:prstClr>
                </a:solidFill>
              </a:rPr>
              <a:pPr/>
              <a:t>November 1, 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129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80EDBC2-7678-4F39-B85D-893A406E366E}" type="datetime4">
              <a:rPr lang="en-US" smtClean="0">
                <a:solidFill>
                  <a:prstClr val="black">
                    <a:tint val="75000"/>
                  </a:prstClr>
                </a:solidFill>
              </a:rPr>
              <a:pPr/>
              <a:t>November 1, 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0926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646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A711A6-AD8B-44FF-86DF-723AB9166FAC}" type="datetime4">
              <a:rPr lang="en-US" smtClean="0">
                <a:solidFill>
                  <a:prstClr val="black">
                    <a:tint val="75000"/>
                  </a:prstClr>
                </a:solidFill>
              </a:rPr>
              <a:pPr/>
              <a:t>November 1, 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39170-34AD-4407-9E06-95AE03FEDD25}"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8113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4F6FDD46-9456-4E39-B13B-927BAD7BE3C4}" type="datetime4">
              <a:rPr lang="en-US" smtClean="0">
                <a:solidFill>
                  <a:prstClr val="black">
                    <a:tint val="75000"/>
                  </a:prstClr>
                </a:solidFill>
              </a:rPr>
              <a:pPr defTabSz="457200"/>
              <a:t>November 1, 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99896206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4F6FDD46-9456-4E39-B13B-927BAD7BE3C4}" type="datetime4">
              <a:rPr lang="en-US" smtClean="0">
                <a:solidFill>
                  <a:prstClr val="black">
                    <a:tint val="75000"/>
                  </a:prstClr>
                </a:solidFill>
              </a:rPr>
              <a:pPr defTabSz="457200"/>
              <a:t>November 1,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24944196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4F6FDD46-9456-4E39-B13B-927BAD7BE3C4}" type="datetime4">
              <a:rPr lang="en-US" smtClean="0">
                <a:solidFill>
                  <a:prstClr val="black">
                    <a:tint val="75000"/>
                  </a:prstClr>
                </a:solidFill>
              </a:rPr>
              <a:pPr defTabSz="457200"/>
              <a:t>November 1,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23945575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descr="Title-01.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2590800" y="2130427"/>
            <a:ext cx="5867400" cy="917575"/>
          </a:xfrm>
        </p:spPr>
        <p:txBody>
          <a:bodyPr/>
          <a:lstStyle>
            <a:lvl1pPr>
              <a:defRPr>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5AA6100-BA3D-431F-9804-9E1BEC5C6EFD}" type="datetime4">
              <a:rPr lang="en-US" smtClean="0">
                <a:solidFill>
                  <a:prstClr val="black">
                    <a:tint val="75000"/>
                  </a:prstClr>
                </a:solidFill>
              </a:rPr>
              <a:pPr/>
              <a:t>November 1, 2017</a:t>
            </a:fld>
            <a:endParaRPr lang="en-US" dirty="0">
              <a:solidFill>
                <a:prstClr val="black">
                  <a:tint val="75000"/>
                </a:prstClr>
              </a:solidFill>
            </a:endParaRPr>
          </a:p>
        </p:txBody>
      </p:sp>
      <p:sp>
        <p:nvSpPr>
          <p:cNvPr id="6" name="Slide Number Placeholder 5"/>
          <p:cNvSpPr>
            <a:spLocks noGrp="1"/>
          </p:cNvSpPr>
          <p:nvPr>
            <p:ph type="sldNum" sz="quarter" idx="12"/>
          </p:nvPr>
        </p:nvSpPr>
        <p:spPr>
          <a:xfrm>
            <a:off x="6934200" y="6356352"/>
            <a:ext cx="2133600" cy="365125"/>
          </a:xfrm>
        </p:spPr>
        <p:txBody>
          <a:bodyPr/>
          <a:lstStyle>
            <a:lvl1pPr>
              <a:defRPr>
                <a:solidFill>
                  <a:srgbClr val="FFFFFF"/>
                </a:solidFill>
              </a:defRPr>
            </a:lvl1pPr>
          </a:lstStyle>
          <a:p>
            <a:fld id="{D3F8C041-0C5D-2542-BA56-2F135B42574C}" type="slidenum">
              <a:rPr lang="en-US" smtClean="0"/>
              <a:pPr/>
              <a:t>‹#›</a:t>
            </a:fld>
            <a:endParaRPr lang="en-US" dirty="0"/>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3298328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103663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30C2B6-FDE5-4E27-8DE5-64CBD107B155}" type="datetime4">
              <a:rPr lang="en-US" smtClean="0">
                <a:solidFill>
                  <a:prstClr val="black">
                    <a:tint val="75000"/>
                  </a:prstClr>
                </a:solidFill>
              </a:rPr>
              <a:pPr/>
              <a:t>November 1, 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
        <p:nvSpPr>
          <p:cNvPr id="6" name="Picture Placeholder 7"/>
          <p:cNvSpPr>
            <a:spLocks noGrp="1"/>
          </p:cNvSpPr>
          <p:nvPr>
            <p:ph type="pic" sz="quarter" idx="14"/>
          </p:nvPr>
        </p:nvSpPr>
        <p:spPr>
          <a:xfrm>
            <a:off x="0" y="1311276"/>
            <a:ext cx="9144000" cy="4454525"/>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3704661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316745"/>
            <a:ext cx="6324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1E29ED-EA95-46B3-92C5-E5437D8FF3F3}" type="datetime4">
              <a:rPr lang="en-US" smtClean="0">
                <a:solidFill>
                  <a:prstClr val="black">
                    <a:tint val="75000"/>
                  </a:prstClr>
                </a:solidFill>
              </a:rPr>
              <a:pPr/>
              <a:t>November 1,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
        <p:nvSpPr>
          <p:cNvPr id="7" name="Picture Placeholder 7"/>
          <p:cNvSpPr>
            <a:spLocks noGrp="1"/>
          </p:cNvSpPr>
          <p:nvPr>
            <p:ph type="pic" sz="quarter" idx="14"/>
          </p:nvPr>
        </p:nvSpPr>
        <p:spPr>
          <a:xfrm>
            <a:off x="7054885" y="1311276"/>
            <a:ext cx="2089116" cy="4454557"/>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4276849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pic>
        <p:nvPicPr>
          <p:cNvPr id="2" name="Picture 4" descr="CNMC1001-PPT_IMAGES_BLU_NO_BLK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707438" y="6496053"/>
            <a:ext cx="436562" cy="307777"/>
          </a:xfrm>
          <a:prstGeom prst="rect">
            <a:avLst/>
          </a:prstGeom>
          <a:noFill/>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defTabSz="457200" eaLnBrk="1" hangingPunct="1"/>
            <a:fld id="{14DC9E93-17BB-4F9B-9836-C5000DDCB3F7}" type="slidenum">
              <a:rPr lang="en-US" sz="1400">
                <a:solidFill>
                  <a:srgbClr val="FF0000"/>
                </a:solidFill>
                <a:cs typeface="Arial" charset="0"/>
              </a:rPr>
              <a:pPr defTabSz="457200" eaLnBrk="1" hangingPunct="1"/>
              <a:t>‹#›</a:t>
            </a:fld>
            <a:endParaRPr lang="en-US" sz="1400" dirty="0">
              <a:solidFill>
                <a:srgbClr val="FF0000"/>
              </a:solidFill>
              <a:cs typeface="Arial" charset="0"/>
            </a:endParaRPr>
          </a:p>
        </p:txBody>
      </p:sp>
    </p:spTree>
    <p:extLst>
      <p:ext uri="{BB962C8B-B14F-4D97-AF65-F5344CB8AC3E}">
        <p14:creationId xmlns:p14="http://schemas.microsoft.com/office/powerpoint/2010/main" val="4178212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ver Slide -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1982780"/>
            <a:ext cx="5792847" cy="898525"/>
          </a:xfrm>
        </p:spPr>
        <p:txBody>
          <a:bodyPr anchor="t">
            <a:normAutofit/>
          </a:bodyPr>
          <a:lstStyle>
            <a:lvl1pPr algn="l">
              <a:defRPr sz="2400">
                <a:solidFill>
                  <a:schemeClr val="bg1"/>
                </a:solidFill>
                <a:latin typeface="Corbel" pitchFamily="34" charset="0"/>
              </a:defRPr>
            </a:lvl1pPr>
          </a:lstStyle>
          <a:p>
            <a:r>
              <a:rPr lang="en-US" dirty="0" smtClean="0"/>
              <a:t>Title of Presentation or Thank You</a:t>
            </a:r>
            <a:endParaRPr lang="en-US" dirty="0"/>
          </a:p>
        </p:txBody>
      </p:sp>
      <p:pic>
        <p:nvPicPr>
          <p:cNvPr id="2050" name="Picture 2"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192089"/>
            <a:ext cx="2044700" cy="874713"/>
          </a:xfrm>
          <a:prstGeom prst="rect">
            <a:avLst/>
          </a:prstGeom>
          <a:noFill/>
        </p:spPr>
      </p:pic>
    </p:spTree>
    <p:extLst>
      <p:ext uri="{BB962C8B-B14F-4D97-AF65-F5344CB8AC3E}">
        <p14:creationId xmlns:p14="http://schemas.microsoft.com/office/powerpoint/2010/main" val="3746039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457200"/>
            <a:fld id="{4F6FDD46-9456-4E39-B13B-927BAD7BE3C4}" type="datetime4">
              <a:rPr lang="en-US" smtClean="0">
                <a:solidFill>
                  <a:prstClr val="black">
                    <a:tint val="75000"/>
                  </a:prstClr>
                </a:solidFill>
              </a:rPr>
              <a:pPr defTabSz="457200"/>
              <a:t>November 1,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400800"/>
            <a:ext cx="2057400" cy="365125"/>
          </a:xfrm>
        </p:spPr>
        <p:txBody>
          <a:body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04849475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C6B08-1F79-48DA-89E0-6D8962186274}" type="datetime4">
              <a:rPr lang="en-US" smtClean="0">
                <a:solidFill>
                  <a:prstClr val="black">
                    <a:tint val="75000"/>
                  </a:prstClr>
                </a:solidFill>
              </a:rPr>
              <a:pPr/>
              <a:t>November 1,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8513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139170-34AD-4407-9E06-95AE03FEDD25}"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350137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11/1/2017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4885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459001-C8B0-4564-A4E4-882C72BE97B9}" type="datetime4">
              <a:rPr lang="en-US" smtClean="0">
                <a:solidFill>
                  <a:prstClr val="black">
                    <a:tint val="75000"/>
                  </a:prstClr>
                </a:solidFill>
              </a:rPr>
              <a:pPr/>
              <a:t>November 1, 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9354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27DB46-9A17-429E-BB16-E8A82572474F}" type="datetime4">
              <a:rPr lang="en-US" smtClean="0">
                <a:solidFill>
                  <a:prstClr val="black">
                    <a:tint val="75000"/>
                  </a:prstClr>
                </a:solidFill>
              </a:rPr>
              <a:pPr/>
              <a:t>November 1, 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3684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0EDBC2-7678-4F39-B85D-893A406E366E}" type="datetime4">
              <a:rPr lang="en-US" smtClean="0">
                <a:solidFill>
                  <a:prstClr val="black">
                    <a:tint val="75000"/>
                  </a:prstClr>
                </a:solidFill>
              </a:rPr>
              <a:pPr/>
              <a:t>November 1, 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2289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prstClr val="black">
                    <a:tint val="75000"/>
                  </a:prstClr>
                </a:solidFill>
              </a:rPr>
              <a:pPr/>
              <a:t>11/1/2017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2882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3A711A6-AD8B-44FF-86DF-723AB9166FAC}" type="datetime4">
              <a:rPr lang="en-US" smtClean="0">
                <a:solidFill>
                  <a:prstClr val="black">
                    <a:tint val="75000"/>
                  </a:prstClr>
                </a:solidFill>
              </a:rPr>
              <a:pPr/>
              <a:t>November 1, 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7845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fld id="{4F6FDD46-9456-4E39-B13B-927BAD7BE3C4}" type="datetime4">
              <a:rPr lang="en-US" smtClean="0">
                <a:solidFill>
                  <a:prstClr val="black">
                    <a:tint val="75000"/>
                  </a:prstClr>
                </a:solidFill>
              </a:rPr>
              <a:pPr defTabSz="457200"/>
              <a:t>November 1, 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59029590"/>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4F6FDD46-9456-4E39-B13B-927BAD7BE3C4}" type="datetime4">
              <a:rPr lang="en-US" smtClean="0">
                <a:solidFill>
                  <a:prstClr val="black">
                    <a:tint val="75000"/>
                  </a:prstClr>
                </a:solidFill>
              </a:rPr>
              <a:pPr defTabSz="457200"/>
              <a:t>November 1,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61819265"/>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4F6FDD46-9456-4E39-B13B-927BAD7BE3C4}" type="datetime4">
              <a:rPr lang="en-US" smtClean="0">
                <a:solidFill>
                  <a:prstClr val="black">
                    <a:tint val="75000"/>
                  </a:prstClr>
                </a:solidFill>
              </a:rPr>
              <a:pPr defTabSz="457200"/>
              <a:t>November 1,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03970420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descr="Title-01.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2590800" y="2130427"/>
            <a:ext cx="5867400" cy="917575"/>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5AA6100-BA3D-431F-9804-9E1BEC5C6EFD}" type="datetime4">
              <a:rPr lang="en-US" smtClean="0">
                <a:solidFill>
                  <a:prstClr val="black">
                    <a:tint val="75000"/>
                  </a:prstClr>
                </a:solidFill>
              </a:rPr>
              <a:pPr/>
              <a:t>November 1, 2017</a:t>
            </a:fld>
            <a:endParaRPr lang="en-US" dirty="0">
              <a:solidFill>
                <a:prstClr val="black">
                  <a:tint val="75000"/>
                </a:prstClr>
              </a:solidFill>
            </a:endParaRPr>
          </a:p>
        </p:txBody>
      </p:sp>
      <p:sp>
        <p:nvSpPr>
          <p:cNvPr id="6" name="Slide Number Placeholder 5"/>
          <p:cNvSpPr>
            <a:spLocks noGrp="1"/>
          </p:cNvSpPr>
          <p:nvPr>
            <p:ph type="sldNum" sz="quarter" idx="12"/>
          </p:nvPr>
        </p:nvSpPr>
        <p:spPr>
          <a:xfrm>
            <a:off x="6934200" y="6356352"/>
            <a:ext cx="2133600" cy="365125"/>
          </a:xfrm>
        </p:spPr>
        <p:txBody>
          <a:bodyPr/>
          <a:lstStyle>
            <a:lvl1pPr>
              <a:defRPr>
                <a:solidFill>
                  <a:srgbClr val="FFFFFF"/>
                </a:solidFill>
              </a:defRPr>
            </a:lvl1pPr>
          </a:lstStyle>
          <a:p>
            <a:fld id="{D3F8C041-0C5D-2542-BA56-2F135B42574C}" type="slidenum">
              <a:rPr lang="en-US" smtClean="0"/>
              <a:pPr/>
              <a:t>‹#›</a:t>
            </a:fld>
            <a:endParaRPr lang="en-US" dirty="0"/>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191444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139170-34AD-4407-9E06-95AE03FEDD25}" type="datetimeFigureOut">
              <a:rPr lang="en-US" smtClean="0"/>
              <a:t>10/30/2017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169635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103663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30C2B6-FDE5-4E27-8DE5-64CBD107B155}" type="datetime4">
              <a:rPr lang="en-US" smtClean="0">
                <a:solidFill>
                  <a:prstClr val="black">
                    <a:tint val="75000"/>
                  </a:prstClr>
                </a:solidFill>
              </a:rPr>
              <a:pPr/>
              <a:t>November 1, 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
        <p:nvSpPr>
          <p:cNvPr id="6" name="Picture Placeholder 7"/>
          <p:cNvSpPr>
            <a:spLocks noGrp="1"/>
          </p:cNvSpPr>
          <p:nvPr>
            <p:ph type="pic" sz="quarter" idx="14"/>
          </p:nvPr>
        </p:nvSpPr>
        <p:spPr>
          <a:xfrm>
            <a:off x="0" y="1311276"/>
            <a:ext cx="9144000" cy="4454525"/>
          </a:xfrm>
        </p:spPr>
        <p:txBody>
          <a:bodyPr/>
          <a:lstStyle/>
          <a:p>
            <a:r>
              <a:rPr lang="en-US" dirty="0"/>
              <a:t>Click icon to add picture</a:t>
            </a:r>
          </a:p>
        </p:txBody>
      </p:sp>
    </p:spTree>
    <p:extLst>
      <p:ext uri="{BB962C8B-B14F-4D97-AF65-F5344CB8AC3E}">
        <p14:creationId xmlns:p14="http://schemas.microsoft.com/office/powerpoint/2010/main" val="2925878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316745"/>
            <a:ext cx="6324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E29ED-EA95-46B3-92C5-E5437D8FF3F3}" type="datetime4">
              <a:rPr lang="en-US" smtClean="0">
                <a:solidFill>
                  <a:prstClr val="black">
                    <a:tint val="75000"/>
                  </a:prstClr>
                </a:solidFill>
              </a:rPr>
              <a:pPr/>
              <a:t>November 1,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
        <p:nvSpPr>
          <p:cNvPr id="7" name="Picture Placeholder 7"/>
          <p:cNvSpPr>
            <a:spLocks noGrp="1"/>
          </p:cNvSpPr>
          <p:nvPr>
            <p:ph type="pic" sz="quarter" idx="14"/>
          </p:nvPr>
        </p:nvSpPr>
        <p:spPr>
          <a:xfrm>
            <a:off x="7054885" y="1311276"/>
            <a:ext cx="2089116" cy="4454557"/>
          </a:xfrm>
        </p:spPr>
        <p:txBody>
          <a:bodyPr/>
          <a:lstStyle/>
          <a:p>
            <a:r>
              <a:rPr lang="en-US" dirty="0"/>
              <a:t>Click icon to add picture</a:t>
            </a:r>
          </a:p>
        </p:txBody>
      </p:sp>
    </p:spTree>
    <p:extLst>
      <p:ext uri="{BB962C8B-B14F-4D97-AF65-F5344CB8AC3E}">
        <p14:creationId xmlns:p14="http://schemas.microsoft.com/office/powerpoint/2010/main" val="3088683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pic>
        <p:nvPicPr>
          <p:cNvPr id="2" name="Picture 4" descr="CNMC1001-PPT_IMAGES_BLU_NO_BLK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707438" y="6496053"/>
            <a:ext cx="436562" cy="307777"/>
          </a:xfrm>
          <a:prstGeom prst="rect">
            <a:avLst/>
          </a:prstGeom>
          <a:noFill/>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defTabSz="457200" eaLnBrk="1" hangingPunct="1"/>
            <a:fld id="{14DC9E93-17BB-4F9B-9836-C5000DDCB3F7}" type="slidenum">
              <a:rPr lang="en-US" sz="1400">
                <a:solidFill>
                  <a:srgbClr val="FF0000"/>
                </a:solidFill>
                <a:cs typeface="Arial" charset="0"/>
              </a:rPr>
              <a:pPr defTabSz="457200" eaLnBrk="1" hangingPunct="1"/>
              <a:t>‹#›</a:t>
            </a:fld>
            <a:endParaRPr lang="en-US" sz="1400" dirty="0">
              <a:solidFill>
                <a:srgbClr val="FF0000"/>
              </a:solidFill>
              <a:cs typeface="Arial" charset="0"/>
            </a:endParaRPr>
          </a:p>
        </p:txBody>
      </p:sp>
    </p:spTree>
    <p:extLst>
      <p:ext uri="{BB962C8B-B14F-4D97-AF65-F5344CB8AC3E}">
        <p14:creationId xmlns:p14="http://schemas.microsoft.com/office/powerpoint/2010/main" val="1602538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ver Slide -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1982780"/>
            <a:ext cx="5792847" cy="898525"/>
          </a:xfrm>
        </p:spPr>
        <p:txBody>
          <a:bodyPr anchor="t">
            <a:normAutofit/>
          </a:bodyPr>
          <a:lstStyle>
            <a:lvl1pPr algn="l">
              <a:defRPr sz="2400">
                <a:solidFill>
                  <a:schemeClr val="bg1"/>
                </a:solidFill>
                <a:latin typeface="Corbel" pitchFamily="34" charset="0"/>
              </a:defRPr>
            </a:lvl1pPr>
          </a:lstStyle>
          <a:p>
            <a:r>
              <a:rPr lang="en-US" dirty="0"/>
              <a:t>Title of Presentation or Thank You</a:t>
            </a:r>
          </a:p>
        </p:txBody>
      </p:sp>
      <p:pic>
        <p:nvPicPr>
          <p:cNvPr id="2050" name="Picture 2"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192089"/>
            <a:ext cx="2044700" cy="874713"/>
          </a:xfrm>
          <a:prstGeom prst="rect">
            <a:avLst/>
          </a:prstGeom>
          <a:noFill/>
        </p:spPr>
      </p:pic>
    </p:spTree>
    <p:extLst>
      <p:ext uri="{BB962C8B-B14F-4D97-AF65-F5344CB8AC3E}">
        <p14:creationId xmlns:p14="http://schemas.microsoft.com/office/powerpoint/2010/main" val="188585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reaker Slide - Red">
    <p:spTree>
      <p:nvGrpSpPr>
        <p:cNvPr id="1" name=""/>
        <p:cNvGrpSpPr/>
        <p:nvPr/>
      </p:nvGrpSpPr>
      <p:grpSpPr>
        <a:xfrm>
          <a:off x="0" y="0"/>
          <a:ext cx="0" cy="0"/>
          <a:chOff x="0" y="0"/>
          <a:chExt cx="0" cy="0"/>
        </a:xfrm>
      </p:grpSpPr>
      <p:pic>
        <p:nvPicPr>
          <p:cNvPr id="4099" name="Picture 3" descr="O:\MAC-SERVER\Jobs\CNM_Childrens_National_Medical_Center\12495-08_Collateral_Templates\PPT\Links\CN_Red_DivBkg.jpg"/>
          <p:cNvPicPr>
            <a:picLocks noChangeAspect="1" noChangeArrowheads="1"/>
          </p:cNvPicPr>
          <p:nvPr userDrawn="1"/>
        </p:nvPicPr>
        <p:blipFill>
          <a:blip r:embed="rId2"/>
          <a:srcRect/>
          <a:stretch>
            <a:fillRect/>
          </a:stretch>
        </p:blipFill>
        <p:spPr bwMode="auto">
          <a:xfrm>
            <a:off x="4" y="171180"/>
            <a:ext cx="9144001" cy="5321301"/>
          </a:xfrm>
          <a:prstGeom prst="rect">
            <a:avLst/>
          </a:prstGeom>
          <a:noFill/>
        </p:spPr>
      </p:pic>
      <p:sp>
        <p:nvSpPr>
          <p:cNvPr id="2" name="Title 1"/>
          <p:cNvSpPr>
            <a:spLocks noGrp="1"/>
          </p:cNvSpPr>
          <p:nvPr>
            <p:ph type="ctrTitle"/>
          </p:nvPr>
        </p:nvSpPr>
        <p:spPr>
          <a:xfrm>
            <a:off x="685800" y="940470"/>
            <a:ext cx="7772400" cy="1470025"/>
          </a:xfrm>
        </p:spPr>
        <p:txBody>
          <a:bodyPr anchor="t">
            <a:normAutofit/>
          </a:bodyPr>
          <a:lstStyle>
            <a:lvl1pPr algn="l">
              <a:defRPr sz="2800" i="0">
                <a:solidFill>
                  <a:schemeClr val="bg1"/>
                </a:solidFill>
                <a:latin typeface="Corbel" pitchFamily="34" charset="0"/>
              </a:defRPr>
            </a:lvl1pPr>
          </a:lstStyle>
          <a:p>
            <a:r>
              <a:rPr lang="en-US" dirty="0"/>
              <a:t>Click to edit Master title style</a:t>
            </a:r>
          </a:p>
        </p:txBody>
      </p:sp>
      <p:pic>
        <p:nvPicPr>
          <p:cNvPr id="4100" name="Picture 4"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5838859"/>
            <a:ext cx="2044700" cy="874712"/>
          </a:xfrm>
          <a:prstGeom prst="rect">
            <a:avLst/>
          </a:prstGeom>
          <a:noFill/>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9381" y="5911659"/>
            <a:ext cx="2032819" cy="924009"/>
          </a:xfrm>
          <a:prstGeom prst="rect">
            <a:avLst/>
          </a:prstGeom>
        </p:spPr>
      </p:pic>
    </p:spTree>
    <p:extLst>
      <p:ext uri="{BB962C8B-B14F-4D97-AF65-F5344CB8AC3E}">
        <p14:creationId xmlns:p14="http://schemas.microsoft.com/office/powerpoint/2010/main" val="3949264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reaker Slide - Taupe">
    <p:spTree>
      <p:nvGrpSpPr>
        <p:cNvPr id="1" name=""/>
        <p:cNvGrpSpPr/>
        <p:nvPr/>
      </p:nvGrpSpPr>
      <p:grpSpPr>
        <a:xfrm>
          <a:off x="0" y="0"/>
          <a:ext cx="0" cy="0"/>
          <a:chOff x="0" y="0"/>
          <a:chExt cx="0" cy="0"/>
        </a:xfrm>
      </p:grpSpPr>
      <p:pic>
        <p:nvPicPr>
          <p:cNvPr id="5122"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4" y="179343"/>
            <a:ext cx="9144001" cy="5321300"/>
          </a:xfrm>
          <a:prstGeom prst="rect">
            <a:avLst/>
          </a:prstGeom>
          <a:noFill/>
        </p:spPr>
      </p:pic>
      <p:sp>
        <p:nvSpPr>
          <p:cNvPr id="2" name="Title 1"/>
          <p:cNvSpPr>
            <a:spLocks noGrp="1"/>
          </p:cNvSpPr>
          <p:nvPr>
            <p:ph type="ctrTitle"/>
          </p:nvPr>
        </p:nvSpPr>
        <p:spPr>
          <a:xfrm>
            <a:off x="685800" y="940921"/>
            <a:ext cx="7772400" cy="1470025"/>
          </a:xfrm>
        </p:spPr>
        <p:txBody>
          <a:bodyPr anchor="t">
            <a:normAutofit/>
          </a:bodyPr>
          <a:lstStyle>
            <a:lvl1pPr algn="l">
              <a:defRPr sz="2800" i="0">
                <a:solidFill>
                  <a:schemeClr val="bg1"/>
                </a:solidFill>
                <a:latin typeface="Corbel" pitchFamily="34" charset="0"/>
              </a:defRPr>
            </a:lvl1pPr>
          </a:lstStyle>
          <a:p>
            <a:r>
              <a:rPr lang="en-US" dirty="0"/>
              <a:t>Click to edit Master title style</a:t>
            </a:r>
          </a:p>
        </p:txBody>
      </p:sp>
      <p:pic>
        <p:nvPicPr>
          <p:cNvPr id="4100" name="Picture 4"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5838859"/>
            <a:ext cx="2044700" cy="874712"/>
          </a:xfrm>
          <a:prstGeom prst="rect">
            <a:avLst/>
          </a:prstGeom>
          <a:noFill/>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9381" y="5911659"/>
            <a:ext cx="2032819" cy="924009"/>
          </a:xfrm>
          <a:prstGeom prst="rect">
            <a:avLst/>
          </a:prstGeom>
        </p:spPr>
      </p:pic>
    </p:spTree>
    <p:extLst>
      <p:ext uri="{BB962C8B-B14F-4D97-AF65-F5344CB8AC3E}">
        <p14:creationId xmlns:p14="http://schemas.microsoft.com/office/powerpoint/2010/main" val="2648756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Slide - No Ty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192090"/>
            <a:ext cx="2044700" cy="874713"/>
          </a:xfrm>
          <a:prstGeom prst="rect">
            <a:avLst/>
          </a:prstGeom>
          <a:noFill/>
        </p:spPr>
      </p:pic>
    </p:spTree>
    <p:extLst>
      <p:ext uri="{BB962C8B-B14F-4D97-AF65-F5344CB8AC3E}">
        <p14:creationId xmlns:p14="http://schemas.microsoft.com/office/powerpoint/2010/main" val="28731602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ver Slide -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4" y="1982780"/>
            <a:ext cx="5792847" cy="898525"/>
          </a:xfrm>
        </p:spPr>
        <p:txBody>
          <a:bodyPr anchor="t">
            <a:normAutofit/>
          </a:bodyPr>
          <a:lstStyle>
            <a:lvl1pPr algn="l">
              <a:defRPr sz="2400">
                <a:solidFill>
                  <a:schemeClr val="bg1"/>
                </a:solidFill>
                <a:latin typeface="Corbel" pitchFamily="34" charset="0"/>
              </a:defRPr>
            </a:lvl1pPr>
          </a:lstStyle>
          <a:p>
            <a:r>
              <a:rPr lang="en-US" dirty="0"/>
              <a:t>Title of Presentation or Thank You</a:t>
            </a:r>
          </a:p>
        </p:txBody>
      </p:sp>
      <p:pic>
        <p:nvPicPr>
          <p:cNvPr id="2050" name="Picture 2"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192090"/>
            <a:ext cx="2044700" cy="874713"/>
          </a:xfrm>
          <a:prstGeom prst="rect">
            <a:avLst/>
          </a:prstGeom>
          <a:noFill/>
        </p:spPr>
      </p:pic>
    </p:spTree>
    <p:extLst>
      <p:ext uri="{BB962C8B-B14F-4D97-AF65-F5344CB8AC3E}">
        <p14:creationId xmlns:p14="http://schemas.microsoft.com/office/powerpoint/2010/main" val="3014631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With Photo">
    <p:bg>
      <p:bgPr>
        <a:solidFill>
          <a:schemeClr val="bg1"/>
        </a:solidFill>
        <a:effectLst/>
      </p:bgPr>
    </p:bg>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Pr_Solid_3C-RGB.jpg"/>
          <p:cNvPicPr>
            <a:picLocks noChangeAspect="1" noChangeArrowheads="1"/>
          </p:cNvPicPr>
          <p:nvPr userDrawn="1"/>
        </p:nvPicPr>
        <p:blipFill>
          <a:blip r:embed="rId2" cstate="print"/>
          <a:srcRect/>
          <a:stretch>
            <a:fillRect/>
          </a:stretch>
        </p:blipFill>
        <p:spPr bwMode="auto">
          <a:xfrm>
            <a:off x="7099300" y="192090"/>
            <a:ext cx="2044700" cy="874713"/>
          </a:xfrm>
          <a:prstGeom prst="rect">
            <a:avLst/>
          </a:prstGeom>
          <a:noFill/>
        </p:spPr>
      </p:pic>
      <p:sp>
        <p:nvSpPr>
          <p:cNvPr id="2" name="Title 1"/>
          <p:cNvSpPr>
            <a:spLocks noGrp="1"/>
          </p:cNvSpPr>
          <p:nvPr>
            <p:ph type="ctrTitle"/>
          </p:nvPr>
        </p:nvSpPr>
        <p:spPr>
          <a:xfrm>
            <a:off x="500748" y="608440"/>
            <a:ext cx="6158819" cy="974725"/>
          </a:xfrm>
        </p:spPr>
        <p:txBody>
          <a:bodyPr anchor="t">
            <a:normAutofit/>
          </a:bodyPr>
          <a:lstStyle>
            <a:lvl1pPr algn="l">
              <a:defRPr sz="2400">
                <a:solidFill>
                  <a:srgbClr val="746661"/>
                </a:solidFill>
                <a:latin typeface="Corbel"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508036" y="2187559"/>
            <a:ext cx="4246533" cy="438156"/>
          </a:xfrm>
        </p:spPr>
        <p:txBody>
          <a:bodyPr>
            <a:normAutofit/>
          </a:bodyPr>
          <a:lstStyle>
            <a:lvl1pPr marL="0" indent="0" algn="l">
              <a:buNone/>
              <a:defRPr sz="1400">
                <a:solidFill>
                  <a:srgbClr val="746661"/>
                </a:solidFill>
                <a:latin typeface="Corbe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Date (00/00/0000)</a:t>
            </a:r>
          </a:p>
        </p:txBody>
      </p:sp>
      <p:pic>
        <p:nvPicPr>
          <p:cNvPr id="3074" name="Picture 2" descr="O:\MAC-SERVER\Jobs\CNM_Childrens_National_Medical_Center\12495-08_Collateral_Templates\PPT\Links\CN_Color_bar.jpg"/>
          <p:cNvPicPr>
            <a:picLocks noChangeAspect="1" noChangeArrowheads="1"/>
          </p:cNvPicPr>
          <p:nvPr userDrawn="1"/>
        </p:nvPicPr>
        <p:blipFill>
          <a:blip r:embed="rId3"/>
          <a:srcRect/>
          <a:stretch>
            <a:fillRect/>
          </a:stretch>
        </p:blipFill>
        <p:spPr bwMode="auto">
          <a:xfrm>
            <a:off x="4" y="1"/>
            <a:ext cx="9144001" cy="171451"/>
          </a:xfrm>
          <a:prstGeom prst="rect">
            <a:avLst/>
          </a:prstGeom>
          <a:noFill/>
        </p:spPr>
      </p:pic>
      <p:sp>
        <p:nvSpPr>
          <p:cNvPr id="9" name="Picture Placeholder 8"/>
          <p:cNvSpPr>
            <a:spLocks noGrp="1"/>
          </p:cNvSpPr>
          <p:nvPr>
            <p:ph type="pic" sz="quarter" idx="10"/>
          </p:nvPr>
        </p:nvSpPr>
        <p:spPr>
          <a:xfrm>
            <a:off x="0" y="2636837"/>
            <a:ext cx="9144000" cy="4221163"/>
          </a:xfrm>
        </p:spPr>
        <p:txBody>
          <a:bodyPr/>
          <a:lstStyle/>
          <a:p>
            <a:endParaRPr lang="en-US"/>
          </a:p>
        </p:txBody>
      </p:sp>
    </p:spTree>
    <p:extLst>
      <p:ext uri="{BB962C8B-B14F-4D97-AF65-F5344CB8AC3E}">
        <p14:creationId xmlns:p14="http://schemas.microsoft.com/office/powerpoint/2010/main" val="915047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One Column">
    <p:spTree>
      <p:nvGrpSpPr>
        <p:cNvPr id="1" name=""/>
        <p:cNvGrpSpPr/>
        <p:nvPr/>
      </p:nvGrpSpPr>
      <p:grpSpPr>
        <a:xfrm>
          <a:off x="0" y="0"/>
          <a:ext cx="0" cy="0"/>
          <a:chOff x="0" y="0"/>
          <a:chExt cx="0" cy="0"/>
        </a:xfrm>
      </p:grpSpPr>
      <p:pic>
        <p:nvPicPr>
          <p:cNvPr id="7170" name="Picture 2" descr="O:\MAC-SERVER\Jobs\CNM_Childrens_National_Medical_Center\12495-08_Collateral_Templates\PPT\Links\CN_Pr_Solid_3C-RGB.jpg"/>
          <p:cNvPicPr>
            <a:picLocks noChangeAspect="1" noChangeArrowheads="1"/>
          </p:cNvPicPr>
          <p:nvPr userDrawn="1"/>
        </p:nvPicPr>
        <p:blipFill>
          <a:blip r:embed="rId2" cstate="print"/>
          <a:srcRect/>
          <a:stretch>
            <a:fillRect/>
          </a:stretch>
        </p:blipFill>
        <p:spPr bwMode="auto">
          <a:xfrm>
            <a:off x="7099300" y="5838859"/>
            <a:ext cx="2044700" cy="874712"/>
          </a:xfrm>
          <a:prstGeom prst="rect">
            <a:avLst/>
          </a:prstGeom>
          <a:noFill/>
        </p:spPr>
      </p:pic>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a:t>Headline or Title</a:t>
            </a:r>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3"/>
          <a:srcRect/>
          <a:stretch>
            <a:fillRect/>
          </a:stretch>
        </p:blipFill>
        <p:spPr bwMode="auto">
          <a:xfrm>
            <a:off x="0" y="1"/>
            <a:ext cx="9144000" cy="171451"/>
          </a:xfrm>
          <a:prstGeom prst="rect">
            <a:avLst/>
          </a:prstGeom>
          <a:noFill/>
        </p:spPr>
      </p:pic>
      <p:sp>
        <p:nvSpPr>
          <p:cNvPr id="10" name="Text Placeholder 9"/>
          <p:cNvSpPr>
            <a:spLocks noGrp="1"/>
          </p:cNvSpPr>
          <p:nvPr>
            <p:ph type="body" sz="quarter" idx="13" hasCustomPrompt="1"/>
          </p:nvPr>
        </p:nvSpPr>
        <p:spPr>
          <a:xfrm>
            <a:off x="511176" y="1311276"/>
            <a:ext cx="8223307"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Body Copy and Bullets: Corbel Regular (16pt.), Subheads: Corbel Bold (20pt.)</a:t>
            </a:r>
          </a:p>
          <a:p>
            <a:pPr lvl="1"/>
            <a:r>
              <a:rPr lang="en-US" dirty="0"/>
              <a:t>Second level</a:t>
            </a:r>
          </a:p>
        </p:txBody>
      </p:sp>
    </p:spTree>
    <p:extLst>
      <p:ext uri="{BB962C8B-B14F-4D97-AF65-F5344CB8AC3E}">
        <p14:creationId xmlns:p14="http://schemas.microsoft.com/office/powerpoint/2010/main" val="1545361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139170-34AD-4407-9E06-95AE03FEDD25}" type="datetimeFigureOut">
              <a:rPr lang="en-US" smtClean="0"/>
              <a:t>10/30/2017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337944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Two Column">
    <p:spTree>
      <p:nvGrpSpPr>
        <p:cNvPr id="1" name=""/>
        <p:cNvGrpSpPr/>
        <p:nvPr/>
      </p:nvGrpSpPr>
      <p:grpSpPr>
        <a:xfrm>
          <a:off x="0" y="0"/>
          <a:ext cx="0" cy="0"/>
          <a:chOff x="0" y="0"/>
          <a:chExt cx="0" cy="0"/>
        </a:xfrm>
      </p:grpSpPr>
      <p:pic>
        <p:nvPicPr>
          <p:cNvPr id="7170" name="Picture 2" descr="O:\MAC-SERVER\Jobs\CNM_Childrens_National_Medical_Center\12495-08_Collateral_Templates\PPT\Links\CN_Pr_Solid_3C-RGB.jpg"/>
          <p:cNvPicPr>
            <a:picLocks noChangeAspect="1" noChangeArrowheads="1"/>
          </p:cNvPicPr>
          <p:nvPr userDrawn="1"/>
        </p:nvPicPr>
        <p:blipFill>
          <a:blip r:embed="rId2" cstate="print"/>
          <a:srcRect/>
          <a:stretch>
            <a:fillRect/>
          </a:stretch>
        </p:blipFill>
        <p:spPr bwMode="auto">
          <a:xfrm>
            <a:off x="7099300" y="5838859"/>
            <a:ext cx="2044700" cy="874712"/>
          </a:xfrm>
          <a:prstGeom prst="rect">
            <a:avLst/>
          </a:prstGeom>
          <a:noFill/>
        </p:spPr>
      </p:pic>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a:t>Headline or Title</a:t>
            </a:r>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3"/>
          <a:srcRect/>
          <a:stretch>
            <a:fillRect/>
          </a:stretch>
        </p:blipFill>
        <p:spPr bwMode="auto">
          <a:xfrm>
            <a:off x="0" y="1"/>
            <a:ext cx="9144000" cy="171451"/>
          </a:xfrm>
          <a:prstGeom prst="rect">
            <a:avLst/>
          </a:prstGeom>
          <a:noFill/>
        </p:spPr>
      </p:pic>
      <p:sp>
        <p:nvSpPr>
          <p:cNvPr id="10" name="Text Placeholder 9"/>
          <p:cNvSpPr>
            <a:spLocks noGrp="1"/>
          </p:cNvSpPr>
          <p:nvPr>
            <p:ph type="body" sz="quarter" idx="13" hasCustomPrompt="1"/>
          </p:nvPr>
        </p:nvSpPr>
        <p:spPr>
          <a:xfrm>
            <a:off x="511178" y="1311276"/>
            <a:ext cx="3914773"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Body Copy and Bullets: Corbel Regular (16pt.), Subheads: Corbel Bold (20pt.)</a:t>
            </a:r>
          </a:p>
          <a:p>
            <a:pPr lvl="1"/>
            <a:r>
              <a:rPr lang="en-US" dirty="0"/>
              <a:t>Second level</a:t>
            </a:r>
          </a:p>
        </p:txBody>
      </p:sp>
      <p:sp>
        <p:nvSpPr>
          <p:cNvPr id="7" name="Text Placeholder 9"/>
          <p:cNvSpPr>
            <a:spLocks noGrp="1"/>
          </p:cNvSpPr>
          <p:nvPr>
            <p:ph type="body" sz="quarter" idx="14" hasCustomPrompt="1"/>
          </p:nvPr>
        </p:nvSpPr>
        <p:spPr>
          <a:xfrm>
            <a:off x="4795899" y="1311248"/>
            <a:ext cx="3914773"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Body Copy and Bullets: Corbel Regular (16pt.), Subheads: Corbel Bold (20pt.)</a:t>
            </a:r>
          </a:p>
          <a:p>
            <a:pPr lvl="1"/>
            <a:r>
              <a:rPr lang="en-US" dirty="0"/>
              <a:t>Second level</a:t>
            </a:r>
          </a:p>
        </p:txBody>
      </p:sp>
    </p:spTree>
    <p:extLst>
      <p:ext uri="{BB962C8B-B14F-4D97-AF65-F5344CB8AC3E}">
        <p14:creationId xmlns:p14="http://schemas.microsoft.com/office/powerpoint/2010/main" val="3783594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With Photo">
    <p:spTree>
      <p:nvGrpSpPr>
        <p:cNvPr id="1" name=""/>
        <p:cNvGrpSpPr/>
        <p:nvPr/>
      </p:nvGrpSpPr>
      <p:grpSpPr>
        <a:xfrm>
          <a:off x="0" y="0"/>
          <a:ext cx="0" cy="0"/>
          <a:chOff x="0" y="0"/>
          <a:chExt cx="0" cy="0"/>
        </a:xfrm>
      </p:grpSpPr>
      <p:pic>
        <p:nvPicPr>
          <p:cNvPr id="7170" name="Picture 2" descr="O:\MAC-SERVER\Jobs\CNM_Childrens_National_Medical_Center\12495-08_Collateral_Templates\PPT\Links\CN_Pr_Solid_3C-RGB.jpg"/>
          <p:cNvPicPr>
            <a:picLocks noChangeAspect="1" noChangeArrowheads="1"/>
          </p:cNvPicPr>
          <p:nvPr userDrawn="1"/>
        </p:nvPicPr>
        <p:blipFill>
          <a:blip r:embed="rId2" cstate="print"/>
          <a:srcRect/>
          <a:stretch>
            <a:fillRect/>
          </a:stretch>
        </p:blipFill>
        <p:spPr bwMode="auto">
          <a:xfrm>
            <a:off x="7099300" y="5838859"/>
            <a:ext cx="2044700" cy="874712"/>
          </a:xfrm>
          <a:prstGeom prst="rect">
            <a:avLst/>
          </a:prstGeom>
          <a:noFill/>
        </p:spPr>
      </p:pic>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a:t>Headline or Title</a:t>
            </a:r>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3"/>
          <a:srcRect/>
          <a:stretch>
            <a:fillRect/>
          </a:stretch>
        </p:blipFill>
        <p:spPr bwMode="auto">
          <a:xfrm>
            <a:off x="0" y="1"/>
            <a:ext cx="9144000" cy="171451"/>
          </a:xfrm>
          <a:prstGeom prst="rect">
            <a:avLst/>
          </a:prstGeom>
          <a:noFill/>
        </p:spPr>
      </p:pic>
      <p:sp>
        <p:nvSpPr>
          <p:cNvPr id="10" name="Text Placeholder 9"/>
          <p:cNvSpPr>
            <a:spLocks noGrp="1"/>
          </p:cNvSpPr>
          <p:nvPr>
            <p:ph type="body" sz="quarter" idx="13" hasCustomPrompt="1"/>
          </p:nvPr>
        </p:nvSpPr>
        <p:spPr>
          <a:xfrm>
            <a:off x="511178" y="1311276"/>
            <a:ext cx="6148389"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Body Copy and Bullets: Corbel Regular (16pt.), Subheads: Corbel Bold (20pt.)</a:t>
            </a:r>
          </a:p>
          <a:p>
            <a:pPr lvl="1"/>
            <a:r>
              <a:rPr lang="en-US" dirty="0"/>
              <a:t>Second level</a:t>
            </a:r>
          </a:p>
        </p:txBody>
      </p:sp>
      <p:sp>
        <p:nvSpPr>
          <p:cNvPr id="8" name="Picture Placeholder 7"/>
          <p:cNvSpPr>
            <a:spLocks noGrp="1"/>
          </p:cNvSpPr>
          <p:nvPr>
            <p:ph type="pic" sz="quarter" idx="14"/>
          </p:nvPr>
        </p:nvSpPr>
        <p:spPr>
          <a:xfrm>
            <a:off x="7054885" y="1311276"/>
            <a:ext cx="2089116" cy="4454557"/>
          </a:xfrm>
        </p:spPr>
        <p:txBody>
          <a:bodyPr/>
          <a:lstStyle/>
          <a:p>
            <a:endParaRPr lang="en-US"/>
          </a:p>
        </p:txBody>
      </p:sp>
    </p:spTree>
    <p:extLst>
      <p:ext uri="{BB962C8B-B14F-4D97-AF65-F5344CB8AC3E}">
        <p14:creationId xmlns:p14="http://schemas.microsoft.com/office/powerpoint/2010/main" val="1064456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Full Photo">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311276"/>
            <a:ext cx="9144000" cy="4454525"/>
          </a:xfrm>
        </p:spPr>
        <p:txBody>
          <a:bodyPr/>
          <a:lstStyle/>
          <a:p>
            <a:endParaRPr lang="en-US"/>
          </a:p>
        </p:txBody>
      </p:sp>
      <p:pic>
        <p:nvPicPr>
          <p:cNvPr id="7170" name="Picture 2" descr="O:\MAC-SERVER\Jobs\CNM_Childrens_National_Medical_Center\12495-08_Collateral_Templates\PPT\Links\CN_Pr_Solid_3C-RGB.jpg"/>
          <p:cNvPicPr>
            <a:picLocks noChangeAspect="1" noChangeArrowheads="1"/>
          </p:cNvPicPr>
          <p:nvPr userDrawn="1"/>
        </p:nvPicPr>
        <p:blipFill>
          <a:blip r:embed="rId2" cstate="print"/>
          <a:srcRect/>
          <a:stretch>
            <a:fillRect/>
          </a:stretch>
        </p:blipFill>
        <p:spPr bwMode="auto">
          <a:xfrm>
            <a:off x="7099300" y="5838859"/>
            <a:ext cx="2044700" cy="874712"/>
          </a:xfrm>
          <a:prstGeom prst="rect">
            <a:avLst/>
          </a:prstGeom>
          <a:noFill/>
        </p:spPr>
      </p:pic>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a:t>Headline or Title</a:t>
            </a:r>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3"/>
          <a:srcRect/>
          <a:stretch>
            <a:fillRect/>
          </a:stretch>
        </p:blipFill>
        <p:spPr bwMode="auto">
          <a:xfrm>
            <a:off x="0" y="1"/>
            <a:ext cx="9144000" cy="171451"/>
          </a:xfrm>
          <a:prstGeom prst="rect">
            <a:avLst/>
          </a:prstGeom>
          <a:noFill/>
        </p:spPr>
      </p:pic>
    </p:spTree>
    <p:extLst>
      <p:ext uri="{BB962C8B-B14F-4D97-AF65-F5344CB8AC3E}">
        <p14:creationId xmlns:p14="http://schemas.microsoft.com/office/powerpoint/2010/main" val="3936098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 With Photo (Taupe)">
    <p:spTree>
      <p:nvGrpSpPr>
        <p:cNvPr id="1" name=""/>
        <p:cNvGrpSpPr/>
        <p:nvPr/>
      </p:nvGrpSpPr>
      <p:grpSpPr>
        <a:xfrm>
          <a:off x="0" y="0"/>
          <a:ext cx="0" cy="0"/>
          <a:chOff x="0" y="0"/>
          <a:chExt cx="0" cy="0"/>
        </a:xfrm>
      </p:grpSpPr>
      <p:sp>
        <p:nvSpPr>
          <p:cNvPr id="7" name="Rectangle 6"/>
          <p:cNvSpPr/>
          <p:nvPr userDrawn="1"/>
        </p:nvSpPr>
        <p:spPr>
          <a:xfrm>
            <a:off x="0" y="1165197"/>
            <a:ext cx="9144000" cy="4637151"/>
          </a:xfrm>
          <a:prstGeom prst="rect">
            <a:avLst/>
          </a:prstGeom>
          <a:solidFill>
            <a:srgbClr val="F0E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0" name="Picture 2" descr="O:\MAC-SERVER\Jobs\CNM_Childrens_National_Medical_Center\12495-08_Collateral_Templates\PPT\Links\CN_Pr_Solid_3C-RGB.jpg"/>
          <p:cNvPicPr>
            <a:picLocks noChangeAspect="1" noChangeArrowheads="1"/>
          </p:cNvPicPr>
          <p:nvPr userDrawn="1"/>
        </p:nvPicPr>
        <p:blipFill>
          <a:blip r:embed="rId2" cstate="print"/>
          <a:srcRect/>
          <a:stretch>
            <a:fillRect/>
          </a:stretch>
        </p:blipFill>
        <p:spPr bwMode="auto">
          <a:xfrm>
            <a:off x="7099300" y="5838859"/>
            <a:ext cx="2044700" cy="874712"/>
          </a:xfrm>
          <a:prstGeom prst="rect">
            <a:avLst/>
          </a:prstGeom>
          <a:noFill/>
        </p:spPr>
      </p:pic>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a:t>Headline or Title</a:t>
            </a:r>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3"/>
          <a:srcRect/>
          <a:stretch>
            <a:fillRect/>
          </a:stretch>
        </p:blipFill>
        <p:spPr bwMode="auto">
          <a:xfrm>
            <a:off x="0" y="1"/>
            <a:ext cx="9144000" cy="171451"/>
          </a:xfrm>
          <a:prstGeom prst="rect">
            <a:avLst/>
          </a:prstGeom>
          <a:noFill/>
        </p:spPr>
      </p:pic>
      <p:sp>
        <p:nvSpPr>
          <p:cNvPr id="10" name="Text Placeholder 9"/>
          <p:cNvSpPr>
            <a:spLocks noGrp="1"/>
          </p:cNvSpPr>
          <p:nvPr>
            <p:ph type="body" sz="quarter" idx="13" hasCustomPrompt="1"/>
          </p:nvPr>
        </p:nvSpPr>
        <p:spPr>
          <a:xfrm>
            <a:off x="511178" y="1311276"/>
            <a:ext cx="6148389" cy="4271992"/>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Body Copy and Bullets: Corbel Regular (16pt.), Subheads: Corbel Bold (20pt.)</a:t>
            </a:r>
          </a:p>
          <a:p>
            <a:pPr lvl="1"/>
            <a:r>
              <a:rPr lang="en-US" dirty="0"/>
              <a:t>Second level</a:t>
            </a:r>
          </a:p>
        </p:txBody>
      </p:sp>
      <p:sp>
        <p:nvSpPr>
          <p:cNvPr id="9" name="Picture Placeholder 8"/>
          <p:cNvSpPr>
            <a:spLocks noGrp="1"/>
          </p:cNvSpPr>
          <p:nvPr>
            <p:ph type="pic" sz="quarter" idx="14"/>
          </p:nvPr>
        </p:nvSpPr>
        <p:spPr>
          <a:xfrm>
            <a:off x="7056438" y="1311276"/>
            <a:ext cx="2087562" cy="4235451"/>
          </a:xfrm>
        </p:spPr>
        <p:txBody>
          <a:bodyPr/>
          <a:lstStyle/>
          <a:p>
            <a:endParaRPr lang="en-US"/>
          </a:p>
        </p:txBody>
      </p:sp>
    </p:spTree>
    <p:extLst>
      <p:ext uri="{BB962C8B-B14F-4D97-AF65-F5344CB8AC3E}">
        <p14:creationId xmlns:p14="http://schemas.microsoft.com/office/powerpoint/2010/main" val="33290818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T Templat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1676400" y="2986088"/>
            <a:ext cx="7239000" cy="731837"/>
          </a:xfrm>
        </p:spPr>
        <p:txBody>
          <a:bodyPr/>
          <a:lstStyle>
            <a:lvl1pPr>
              <a:defRPr sz="4200"/>
            </a:lvl1pPr>
          </a:lstStyle>
          <a:p>
            <a:r>
              <a:rPr lang="en-US"/>
              <a:t>Click to edit Master Title style</a:t>
            </a:r>
          </a:p>
        </p:txBody>
      </p:sp>
      <p:sp>
        <p:nvSpPr>
          <p:cNvPr id="5123" name="Rectangle 3"/>
          <p:cNvSpPr>
            <a:spLocks noGrp="1" noChangeArrowheads="1"/>
          </p:cNvSpPr>
          <p:nvPr>
            <p:ph type="subTitle" idx="1"/>
          </p:nvPr>
        </p:nvSpPr>
        <p:spPr>
          <a:xfrm>
            <a:off x="2482850" y="3886200"/>
            <a:ext cx="6400800" cy="579438"/>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646758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655888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D3BD7F-54F9-4393-B110-560F5C816F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718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B404D2-8281-4FE0-BEA5-DB40B3C223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6080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138BA36-B4F8-44D6-BAD5-8CEECC9AF4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2875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7E5D344-2301-4331-8305-088BEDFE62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561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139170-34AD-4407-9E06-95AE03FEDD25}" type="datetimeFigureOut">
              <a:rPr lang="en-US" smtClean="0"/>
              <a:t>10/30/2017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27694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4F9156F-A95F-4D31-8D5C-C51B5FAB9D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4226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9DA88-CB11-4F01-A4C5-C61A56C8EC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18148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648B3A3-B1B9-4E53-A724-F2440577A1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8370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6ED819-5D66-4AFD-ADFE-5858DD68D8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6965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355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355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CB7C430-42D8-478F-9884-D6A84DA5D9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19210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2DF427B-9486-F84F-AAC8-0DC5FF6C6FD8}" type="datetimeFigureOut">
              <a:rPr lang="en-US" smtClean="0">
                <a:solidFill>
                  <a:prstClr val="black">
                    <a:tint val="75000"/>
                  </a:prstClr>
                </a:solidFill>
              </a:rPr>
              <a:pPr/>
              <a:t>11/1/2017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6DE3BB-81CC-0C4F-AFD8-7F01761E3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991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DF427B-9486-F84F-AAC8-0DC5FF6C6FD8}" type="datetimeFigureOut">
              <a:rPr lang="en-US" smtClean="0">
                <a:solidFill>
                  <a:prstClr val="black">
                    <a:tint val="75000"/>
                  </a:prstClr>
                </a:solidFill>
              </a:rPr>
              <a:pPr/>
              <a:t>11/1/2017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6DE3BB-81CC-0C4F-AFD8-7F01761E3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912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DF427B-9486-F84F-AAC8-0DC5FF6C6FD8}" type="datetimeFigureOut">
              <a:rPr lang="en-US" smtClean="0">
                <a:solidFill>
                  <a:prstClr val="black">
                    <a:tint val="75000"/>
                  </a:prstClr>
                </a:solidFill>
              </a:rPr>
              <a:pPr/>
              <a:t>11/1/2017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6DE3BB-81CC-0C4F-AFD8-7F01761E3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149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2DF427B-9486-F84F-AAC8-0DC5FF6C6FD8}" type="datetimeFigureOut">
              <a:rPr lang="en-US" smtClean="0">
                <a:solidFill>
                  <a:prstClr val="black">
                    <a:tint val="75000"/>
                  </a:prstClr>
                </a:solidFill>
              </a:rPr>
              <a:pPr/>
              <a:t>11/1/2017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6DE3BB-81CC-0C4F-AFD8-7F01761E3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0290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2DF427B-9486-F84F-AAC8-0DC5FF6C6FD8}" type="datetimeFigureOut">
              <a:rPr lang="en-US" smtClean="0">
                <a:solidFill>
                  <a:prstClr val="black">
                    <a:tint val="75000"/>
                  </a:prstClr>
                </a:solidFill>
              </a:rPr>
              <a:pPr/>
              <a:t>11/1/2017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6DE3BB-81CC-0C4F-AFD8-7F01761E3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790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39170-34AD-4407-9E06-95AE03FEDD25}" type="datetimeFigureOut">
              <a:rPr lang="en-US" smtClean="0"/>
              <a:t>10/30/2017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35577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2DF427B-9486-F84F-AAC8-0DC5FF6C6FD8}" type="datetimeFigureOut">
              <a:rPr lang="en-US" smtClean="0">
                <a:solidFill>
                  <a:prstClr val="black">
                    <a:tint val="75000"/>
                  </a:prstClr>
                </a:solidFill>
              </a:rPr>
              <a:pPr/>
              <a:t>11/1/2017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6DE3BB-81CC-0C4F-AFD8-7F01761E3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5775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DF427B-9486-F84F-AAC8-0DC5FF6C6FD8}" type="datetimeFigureOut">
              <a:rPr lang="en-US" smtClean="0">
                <a:solidFill>
                  <a:prstClr val="black">
                    <a:tint val="75000"/>
                  </a:prstClr>
                </a:solidFill>
              </a:rPr>
              <a:pPr/>
              <a:t>11/1/2017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6DE3BB-81CC-0C4F-AFD8-7F01761E3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7029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DF427B-9486-F84F-AAC8-0DC5FF6C6FD8}" type="datetimeFigureOut">
              <a:rPr lang="en-US" smtClean="0">
                <a:solidFill>
                  <a:prstClr val="black">
                    <a:tint val="75000"/>
                  </a:prstClr>
                </a:solidFill>
              </a:rPr>
              <a:pPr/>
              <a:t>11/1/2017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6DE3BB-81CC-0C4F-AFD8-7F01761E3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9919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DF427B-9486-F84F-AAC8-0DC5FF6C6FD8}" type="datetimeFigureOut">
              <a:rPr lang="en-US" smtClean="0">
                <a:solidFill>
                  <a:prstClr val="black">
                    <a:tint val="75000"/>
                  </a:prstClr>
                </a:solidFill>
              </a:rPr>
              <a:pPr/>
              <a:t>11/1/2017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6DE3BB-81CC-0C4F-AFD8-7F01761E3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8014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DF427B-9486-F84F-AAC8-0DC5FF6C6FD8}" type="datetimeFigureOut">
              <a:rPr lang="en-US" smtClean="0">
                <a:solidFill>
                  <a:prstClr val="black">
                    <a:tint val="75000"/>
                  </a:prstClr>
                </a:solidFill>
              </a:rPr>
              <a:pPr/>
              <a:t>11/1/2017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6DE3BB-81CC-0C4F-AFD8-7F01761E3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6309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DF427B-9486-F84F-AAC8-0DC5FF6C6FD8}" type="datetimeFigureOut">
              <a:rPr lang="en-US" smtClean="0">
                <a:solidFill>
                  <a:prstClr val="black">
                    <a:tint val="75000"/>
                  </a:prstClr>
                </a:solidFill>
              </a:rPr>
              <a:pPr/>
              <a:t>11/1/2017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6DE3BB-81CC-0C4F-AFD8-7F01761E3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847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39170-34AD-4407-9E06-95AE03FEDD25}" type="datetimeFigureOut">
              <a:rPr lang="en-US" smtClean="0"/>
              <a:t>10/30/2017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181457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39170-34AD-4407-9E06-95AE03FEDD25}" type="datetimeFigureOut">
              <a:rPr lang="en-US" smtClean="0"/>
              <a:t>10/30/2017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276740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8.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image" Target="../media/image7.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3.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39170-34AD-4407-9E06-95AE03FEDD25}" type="datetimeFigureOut">
              <a:rPr lang="en-US" smtClean="0"/>
              <a:t>10/30/2017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6BC35-079C-464F-8ED5-BEFBB1596BAA}" type="slidenum">
              <a:rPr lang="en-US" smtClean="0"/>
              <a:t>‹#›</a:t>
            </a:fld>
            <a:endParaRPr lang="en-US" dirty="0"/>
          </a:p>
        </p:txBody>
      </p:sp>
    </p:spTree>
    <p:extLst>
      <p:ext uri="{BB962C8B-B14F-4D97-AF65-F5344CB8AC3E}">
        <p14:creationId xmlns:p14="http://schemas.microsoft.com/office/powerpoint/2010/main" val="3980471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75B73E3-765D-4B12-868C-15EAF16566F7}" type="datetimeFigureOut">
              <a:rPr lang="en-US" smtClean="0">
                <a:solidFill>
                  <a:prstClr val="black">
                    <a:tint val="75000"/>
                  </a:prstClr>
                </a:solidFill>
              </a:rPr>
              <a:pPr/>
              <a:t>11/1/2017</a:t>
            </a:fld>
            <a:endParaRPr lang="en-US">
              <a:solidFill>
                <a:prstClr val="black">
                  <a:tint val="7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1B3507A4-C121-4D85-BE74-E42D1D0BB728}" type="slidenum">
              <a:rPr lang="en-US" smtClean="0">
                <a:solidFill>
                  <a:prstClr val="black">
                    <a:tint val="75000"/>
                  </a:prstClr>
                </a:solidFill>
              </a:rPr>
              <a:pPr/>
              <a:t>‹#›</a:t>
            </a:fld>
            <a:endParaRPr lang="en-US">
              <a:solidFill>
                <a:prstClr val="black">
                  <a:tint val="7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81499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5B73E3-765D-4B12-868C-15EAF16566F7}" type="datetimeFigureOut">
              <a:rPr lang="en-US" smtClean="0">
                <a:solidFill>
                  <a:prstClr val="black">
                    <a:tint val="75000"/>
                  </a:prstClr>
                </a:solidFill>
              </a:rPr>
              <a:pPr/>
              <a:t>11/1/2017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B3507A4-C121-4D85-BE74-E42D1D0BB728}" type="slidenum">
              <a:rPr lang="en-US" smtClean="0">
                <a:solidFill>
                  <a:prstClr val="black">
                    <a:tint val="75000"/>
                  </a:prstClr>
                </a:solidFill>
              </a:rPr>
              <a:pPr/>
              <a:t>‹#›</a:t>
            </a:fld>
            <a:endParaRPr lang="en-US">
              <a:solidFill>
                <a:prstClr val="black">
                  <a:tint val="75000"/>
                </a:prstClr>
              </a:solidFill>
            </a:endParaRPr>
          </a:p>
        </p:txBody>
      </p:sp>
      <p:pic>
        <p:nvPicPr>
          <p:cNvPr id="5122" name="Picture 2" descr="C:\Users\ptheodoro2\Dropbox\ECIN Shared\Communications\Logos\Children's National logos\CN_Pr_Grad_3C-CMYK_Lg_062017.png"/>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381001" y="5867400"/>
            <a:ext cx="1905000" cy="10122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ptheodoro2\Dropbox\ECIN Shared\Communications\Logos\Georgetown logo.jpg"/>
          <p:cNvPicPr>
            <a:picLocks noChangeAspect="1" noChangeArrowheads="1"/>
          </p:cNvPicPr>
          <p:nvPr userDrawn="1"/>
        </p:nvPicPr>
        <p:blipFill rotWithShape="1">
          <a:blip r:embed="rId29" cstate="print">
            <a:extLst>
              <a:ext uri="{28A0092B-C50C-407E-A947-70E740481C1C}">
                <a14:useLocalDpi xmlns:a14="http://schemas.microsoft.com/office/drawing/2010/main" val="0"/>
              </a:ext>
            </a:extLst>
          </a:blip>
          <a:srcRect b="14973"/>
          <a:stretch/>
        </p:blipFill>
        <p:spPr bwMode="auto">
          <a:xfrm>
            <a:off x="6781800" y="6045544"/>
            <a:ext cx="1905000" cy="73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13941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descr="PPT Template3.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3048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600200"/>
            <a:ext cx="8229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457200" y="6245225"/>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4101" name="Rectangle 5"/>
          <p:cNvSpPr>
            <a:spLocks noGrp="1" noChangeArrowheads="1"/>
          </p:cNvSpPr>
          <p:nvPr>
            <p:ph type="ftr" sz="quarter" idx="3"/>
          </p:nvPr>
        </p:nvSpPr>
        <p:spPr bwMode="auto">
          <a:xfrm>
            <a:off x="3124200" y="6245225"/>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4102" name="Rectangle 6"/>
          <p:cNvSpPr>
            <a:spLocks noGrp="1" noChangeArrowheads="1"/>
          </p:cNvSpPr>
          <p:nvPr>
            <p:ph type="sldNum" sz="quarter" idx="4"/>
          </p:nvPr>
        </p:nvSpPr>
        <p:spPr bwMode="auto">
          <a:xfrm>
            <a:off x="6553200" y="6245225"/>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eaLnBrk="1" hangingPunct="1">
              <a:defRPr sz="1400"/>
            </a:lvl1pPr>
          </a:lstStyle>
          <a:p>
            <a:pPr fontAlgn="base">
              <a:spcBef>
                <a:spcPct val="0"/>
              </a:spcBef>
              <a:spcAft>
                <a:spcPct val="0"/>
              </a:spcAft>
            </a:pPr>
            <a:fld id="{255BE36B-72D5-4E80-9E16-B2F8EC83C20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3686561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F427B-9486-F84F-AAC8-0DC5FF6C6FD8}" type="datetimeFigureOut">
              <a:rPr lang="en-US" smtClean="0">
                <a:solidFill>
                  <a:prstClr val="black">
                    <a:tint val="75000"/>
                  </a:prstClr>
                </a:solidFill>
              </a:rPr>
              <a:pPr/>
              <a:t>11/1/2017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DE3BB-81CC-0C4F-AFD8-7F01761E3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74878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40.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tiff"/><Relationship Id="rId7" Type="http://schemas.openxmlformats.org/officeDocument/2006/relationships/image" Target="../media/image53.emf"/><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tiff"/><Relationship Id="rId10" Type="http://schemas.openxmlformats.org/officeDocument/2006/relationships/image" Target="../media/image56.emf"/><Relationship Id="rId4" Type="http://schemas.openxmlformats.org/officeDocument/2006/relationships/image" Target="../media/image50.tiff"/><Relationship Id="rId9" Type="http://schemas.openxmlformats.org/officeDocument/2006/relationships/image" Target="../media/image55.emf"/></Relationships>
</file>

<file path=ppt/slides/_rels/slide2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jpg"/><Relationship Id="rId7"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29.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gif"/><Relationship Id="rId9" Type="http://schemas.openxmlformats.org/officeDocument/2006/relationships/image" Target="../media/image6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840658" y="1624781"/>
            <a:ext cx="7772400" cy="129294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0599"/>
            <a:ext cx="9144000" cy="6096802"/>
          </a:xfrm>
          <a:prstGeom prst="rect">
            <a:avLst/>
          </a:prstGeom>
        </p:spPr>
      </p:pic>
      <p:pic>
        <p:nvPicPr>
          <p:cNvPr id="1029" name="Picture 5" descr="C:\Users\cmerrill\Desktop\logo_2.jpg"/>
          <p:cNvPicPr>
            <a:picLocks noChangeAspect="1" noChangeArrowheads="1"/>
          </p:cNvPicPr>
          <p:nvPr/>
        </p:nvPicPr>
        <p:blipFill rotWithShape="1">
          <a:blip r:embed="rId4">
            <a:extLst>
              <a:ext uri="{28A0092B-C50C-407E-A947-70E740481C1C}">
                <a14:useLocalDpi xmlns:a14="http://schemas.microsoft.com/office/drawing/2010/main" val="0"/>
              </a:ext>
            </a:extLst>
          </a:blip>
          <a:srcRect r="24673"/>
          <a:stretch/>
        </p:blipFill>
        <p:spPr bwMode="auto">
          <a:xfrm>
            <a:off x="6781800" y="4648200"/>
            <a:ext cx="2183594" cy="205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6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1022315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335741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3517025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1475941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155181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7337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1326362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20413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1466647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2179630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86000"/>
            <a:ext cx="9144000"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5" descr="C:\Users\cmerrill\Desktop\logo_2.jpg"/>
          <p:cNvPicPr>
            <a:picLocks noChangeAspect="1" noChangeArrowheads="1"/>
          </p:cNvPicPr>
          <p:nvPr/>
        </p:nvPicPr>
        <p:blipFill rotWithShape="1">
          <a:blip r:embed="rId2">
            <a:extLst>
              <a:ext uri="{28A0092B-C50C-407E-A947-70E740481C1C}">
                <a14:useLocalDpi xmlns:a14="http://schemas.microsoft.com/office/drawing/2010/main" val="0"/>
              </a:ext>
            </a:extLst>
          </a:blip>
          <a:srcRect r="24673"/>
          <a:stretch/>
        </p:blipFill>
        <p:spPr bwMode="auto">
          <a:xfrm>
            <a:off x="3647013" y="2399286"/>
            <a:ext cx="2030061" cy="19070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2400"/>
            <a:ext cx="47625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665374"/>
            <a:ext cx="930333" cy="10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3875" y="4754810"/>
            <a:ext cx="913700" cy="968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329" y="4754810"/>
            <a:ext cx="1057492" cy="1057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4754810"/>
            <a:ext cx="1172100" cy="102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152400" y="5867400"/>
            <a:ext cx="1676400" cy="381000"/>
          </a:xfrm>
          <a:prstGeom prst="rect">
            <a:avLst/>
          </a:prstGeom>
          <a:noFill/>
        </p:spPr>
        <p:txBody>
          <a:bodyPr wrap="square" rtlCol="0">
            <a:spAutoFit/>
          </a:bodyPr>
          <a:lstStyle/>
          <a:p>
            <a:pPr algn="ctr"/>
            <a:r>
              <a:rPr lang="en-US" b="1" dirty="0" smtClean="0">
                <a:solidFill>
                  <a:schemeClr val="tx1">
                    <a:lumMod val="65000"/>
                    <a:lumOff val="35000"/>
                  </a:schemeClr>
                </a:solidFill>
              </a:rPr>
              <a:t>Mental Health</a:t>
            </a:r>
            <a:endParaRPr lang="en-US" b="1" dirty="0">
              <a:solidFill>
                <a:schemeClr val="tx1">
                  <a:lumMod val="65000"/>
                  <a:lumOff val="35000"/>
                </a:schemeClr>
              </a:solidFill>
            </a:endParaRPr>
          </a:p>
        </p:txBody>
      </p:sp>
      <p:sp>
        <p:nvSpPr>
          <p:cNvPr id="27" name="TextBox 26"/>
          <p:cNvSpPr txBox="1"/>
          <p:nvPr/>
        </p:nvSpPr>
        <p:spPr>
          <a:xfrm>
            <a:off x="2438050" y="5867400"/>
            <a:ext cx="1905350" cy="369332"/>
          </a:xfrm>
          <a:prstGeom prst="rect">
            <a:avLst/>
          </a:prstGeom>
          <a:noFill/>
        </p:spPr>
        <p:txBody>
          <a:bodyPr wrap="square" rtlCol="0">
            <a:spAutoFit/>
          </a:bodyPr>
          <a:lstStyle/>
          <a:p>
            <a:pPr algn="ctr"/>
            <a:r>
              <a:rPr lang="en-US" b="1" dirty="0" smtClean="0">
                <a:solidFill>
                  <a:schemeClr val="tx1">
                    <a:lumMod val="65000"/>
                    <a:lumOff val="35000"/>
                  </a:schemeClr>
                </a:solidFill>
              </a:rPr>
              <a:t>Place Based Care</a:t>
            </a:r>
            <a:endParaRPr lang="en-US" b="1" dirty="0">
              <a:solidFill>
                <a:schemeClr val="tx1">
                  <a:lumMod val="65000"/>
                  <a:lumOff val="35000"/>
                </a:schemeClr>
              </a:solidFill>
            </a:endParaRPr>
          </a:p>
        </p:txBody>
      </p:sp>
      <p:sp>
        <p:nvSpPr>
          <p:cNvPr id="28" name="TextBox 27"/>
          <p:cNvSpPr txBox="1"/>
          <p:nvPr/>
        </p:nvSpPr>
        <p:spPr>
          <a:xfrm>
            <a:off x="4724400" y="5879068"/>
            <a:ext cx="1905350" cy="369332"/>
          </a:xfrm>
          <a:prstGeom prst="rect">
            <a:avLst/>
          </a:prstGeom>
          <a:noFill/>
        </p:spPr>
        <p:txBody>
          <a:bodyPr wrap="square" rtlCol="0">
            <a:spAutoFit/>
          </a:bodyPr>
          <a:lstStyle/>
          <a:p>
            <a:pPr algn="ctr"/>
            <a:r>
              <a:rPr lang="en-US" b="1" dirty="0" smtClean="0">
                <a:solidFill>
                  <a:schemeClr val="tx1">
                    <a:lumMod val="65000"/>
                    <a:lumOff val="35000"/>
                  </a:schemeClr>
                </a:solidFill>
              </a:rPr>
              <a:t>Care Coordination</a:t>
            </a:r>
            <a:endParaRPr lang="en-US" b="1" dirty="0">
              <a:solidFill>
                <a:schemeClr val="tx1">
                  <a:lumMod val="65000"/>
                  <a:lumOff val="35000"/>
                </a:schemeClr>
              </a:solidFill>
            </a:endParaRPr>
          </a:p>
        </p:txBody>
      </p:sp>
      <p:sp>
        <p:nvSpPr>
          <p:cNvPr id="29" name="TextBox 28"/>
          <p:cNvSpPr txBox="1"/>
          <p:nvPr/>
        </p:nvSpPr>
        <p:spPr>
          <a:xfrm>
            <a:off x="7100975" y="5892572"/>
            <a:ext cx="1905350" cy="369332"/>
          </a:xfrm>
          <a:prstGeom prst="rect">
            <a:avLst/>
          </a:prstGeom>
          <a:noFill/>
        </p:spPr>
        <p:txBody>
          <a:bodyPr wrap="square" rtlCol="0">
            <a:spAutoFit/>
          </a:bodyPr>
          <a:lstStyle/>
          <a:p>
            <a:pPr algn="ctr"/>
            <a:r>
              <a:rPr lang="en-US" b="1" dirty="0" smtClean="0">
                <a:solidFill>
                  <a:schemeClr val="tx1">
                    <a:lumMod val="65000"/>
                    <a:lumOff val="35000"/>
                  </a:schemeClr>
                </a:solidFill>
              </a:rPr>
              <a:t>Health Literacy</a:t>
            </a:r>
            <a:endParaRPr lang="en-US" b="1" dirty="0">
              <a:solidFill>
                <a:schemeClr val="tx1">
                  <a:lumMod val="65000"/>
                  <a:lumOff val="35000"/>
                </a:schemeClr>
              </a:solidFill>
            </a:endParaRPr>
          </a:p>
        </p:txBody>
      </p:sp>
    </p:spTree>
    <p:extLst>
      <p:ext uri="{BB962C8B-B14F-4D97-AF65-F5344CB8AC3E}">
        <p14:creationId xmlns:p14="http://schemas.microsoft.com/office/powerpoint/2010/main" val="224377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178891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510" y="5888421"/>
            <a:ext cx="9144000" cy="93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85800" y="945931"/>
            <a:ext cx="7772400" cy="3200400"/>
          </a:xfrm>
        </p:spPr>
        <p:txBody>
          <a:bodyPr/>
          <a:lstStyle/>
          <a:p>
            <a:r>
              <a:rPr lang="en-US" dirty="0">
                <a:solidFill>
                  <a:srgbClr val="002060"/>
                </a:solidFill>
              </a:rPr>
              <a:t>Early Childhood </a:t>
            </a:r>
            <a:r>
              <a:rPr lang="en-US" dirty="0" smtClean="0">
                <a:solidFill>
                  <a:srgbClr val="002060"/>
                </a:solidFill>
              </a:rPr>
              <a:t>Innovation Network:</a:t>
            </a:r>
            <a:br>
              <a:rPr lang="en-US" dirty="0" smtClean="0">
                <a:solidFill>
                  <a:srgbClr val="002060"/>
                </a:solidFill>
              </a:rPr>
            </a:br>
            <a:r>
              <a:rPr lang="en-US" sz="4000" dirty="0" smtClean="0">
                <a:solidFill>
                  <a:srgbClr val="002060"/>
                </a:solidFill>
              </a:rPr>
              <a:t>Moving from Science to Action</a:t>
            </a:r>
            <a:endParaRPr lang="en-US" sz="4000" dirty="0">
              <a:solidFill>
                <a:srgbClr val="002060"/>
              </a:solidFill>
            </a:endParaRPr>
          </a:p>
        </p:txBody>
      </p:sp>
      <p:sp>
        <p:nvSpPr>
          <p:cNvPr id="3" name="Text Placeholder 2"/>
          <p:cNvSpPr>
            <a:spLocks noGrp="1"/>
          </p:cNvSpPr>
          <p:nvPr>
            <p:ph type="body" idx="1"/>
          </p:nvPr>
        </p:nvSpPr>
        <p:spPr>
          <a:xfrm>
            <a:off x="722313" y="4495800"/>
            <a:ext cx="7772400" cy="1143000"/>
          </a:xfrm>
        </p:spPr>
        <p:txBody>
          <a:bodyPr>
            <a:normAutofit/>
          </a:bodyPr>
          <a:lstStyle/>
          <a:p>
            <a:r>
              <a:rPr lang="en-US" dirty="0" smtClean="0"/>
              <a:t>CTSI-CN 360 Science Café</a:t>
            </a:r>
          </a:p>
          <a:p>
            <a:r>
              <a:rPr lang="en-US" dirty="0" smtClean="0"/>
              <a:t>November 1, </a:t>
            </a:r>
            <a:r>
              <a:rPr lang="en-US" dirty="0" smtClean="0"/>
              <a:t>2017</a:t>
            </a:r>
          </a:p>
          <a:p>
            <a:r>
              <a:rPr lang="en-US" dirty="0" smtClean="0"/>
              <a:t>Dr. Lee Beers</a:t>
            </a:r>
            <a:endParaRPr lang="en-US" dirty="0" smtClean="0"/>
          </a:p>
          <a:p>
            <a:endParaRPr lang="en-US" dirty="0"/>
          </a:p>
        </p:txBody>
      </p:sp>
      <p:pic>
        <p:nvPicPr>
          <p:cNvPr id="4" name="Picture 2" descr="O:\MAC-SERVER\Jobs\CNM_Childrens_National_Medical_Center\12495-08_Collateral_Templates\PPT\Links\CN_Pr_Solid_3C-RGB_NEW.jpg"/>
          <p:cNvPicPr>
            <a:picLocks noChangeAspect="1" noChangeArrowheads="1"/>
          </p:cNvPicPr>
          <p:nvPr/>
        </p:nvPicPr>
        <p:blipFill>
          <a:blip r:embed="rId2" cstate="print"/>
          <a:srcRect/>
          <a:stretch>
            <a:fillRect/>
          </a:stretch>
        </p:blipFill>
        <p:spPr bwMode="auto">
          <a:xfrm>
            <a:off x="0" y="5879150"/>
            <a:ext cx="2209800" cy="944690"/>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5888900"/>
            <a:ext cx="2286000" cy="955962"/>
          </a:xfrm>
          <a:prstGeom prst="rect">
            <a:avLst/>
          </a:prstGeom>
        </p:spPr>
      </p:pic>
      <p:sp>
        <p:nvSpPr>
          <p:cNvPr id="7" name="Rectangle 6"/>
          <p:cNvSpPr/>
          <p:nvPr/>
        </p:nvSpPr>
        <p:spPr>
          <a:xfrm>
            <a:off x="0" y="-18393"/>
            <a:ext cx="9144000" cy="93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p:nvCxnSpPr>
        <p:spPr>
          <a:xfrm>
            <a:off x="0" y="914400"/>
            <a:ext cx="9144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5867400"/>
            <a:ext cx="9144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2258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sp useBgFill="1">
        <p:nvSpPr>
          <p:cNvPr id="15" name="Rectangle 14">
            <a:extLst>
              <a:ext uri="{FF2B5EF4-FFF2-40B4-BE49-F238E27FC236}">
                <a16:creationId xmlns:a16="http://schemas.microsoft.com/office/drawing/2014/main" xmlns=""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2" descr="C:\Users\lbeers\AppData\Local\Microsoft\Windows\Temporary Internet Files\Content.Outlook\ZP7LVMI0\ECIN boy photo.pn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t="3884" r="2" b="2"/>
          <a:stretch/>
        </p:blipFill>
        <p:spPr bwMode="auto">
          <a:xfrm>
            <a:off x="4434842" y="10"/>
            <a:ext cx="4709158"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xmlns=""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2316480"/>
            <a:ext cx="3703320" cy="0"/>
          </a:xfrm>
          <a:prstGeom prst="straightConnector1">
            <a:avLst/>
          </a:prstGeom>
          <a:ln w="19050" cap="sq">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150495" y="2514600"/>
            <a:ext cx="4385310" cy="3998275"/>
          </a:xfrm>
        </p:spPr>
        <p:txBody>
          <a:bodyPr vert="horz" lIns="91440" tIns="45720" rIns="91440" bIns="45720" rtlCol="0" anchor="t">
            <a:normAutofit fontScale="90000"/>
          </a:bodyPr>
          <a:lstStyle/>
          <a:p>
            <a:pPr algn="ctr" defTabSz="914400"/>
            <a:r>
              <a:rPr lang="en-US" sz="2700" i="1" dirty="0" smtClean="0"/>
              <a:t>Multi-generational</a:t>
            </a:r>
            <a:r>
              <a:rPr lang="en-US" sz="2700" i="1" dirty="0"/>
              <a:t> </a:t>
            </a:r>
            <a:r>
              <a:rPr lang="en-US" sz="2700" i="1" dirty="0" smtClean="0"/>
              <a:t>and grounded in science</a:t>
            </a:r>
            <a:br>
              <a:rPr lang="en-US" sz="2700" i="1" dirty="0" smtClean="0"/>
            </a:br>
            <a:r>
              <a:rPr lang="en-US" sz="2700" i="1" dirty="0" smtClean="0"/>
              <a:t/>
            </a:r>
            <a:br>
              <a:rPr lang="en-US" sz="2700" i="1" dirty="0" smtClean="0"/>
            </a:br>
            <a:r>
              <a:rPr lang="en-US" sz="2700" i="1" dirty="0" smtClean="0"/>
              <a:t>Collaborative across sectors</a:t>
            </a:r>
            <a:br>
              <a:rPr lang="en-US" sz="2700" i="1" dirty="0" smtClean="0"/>
            </a:br>
            <a:r>
              <a:rPr lang="en-US" sz="2700" i="1" dirty="0" smtClean="0"/>
              <a:t/>
            </a:r>
            <a:br>
              <a:rPr lang="en-US" sz="2700" i="1" dirty="0" smtClean="0"/>
            </a:br>
            <a:r>
              <a:rPr lang="en-US" sz="2700" i="1" dirty="0" smtClean="0"/>
              <a:t>Guided by community knowledge and experience</a:t>
            </a:r>
            <a:br>
              <a:rPr lang="en-US" sz="2700" i="1" dirty="0" smtClean="0"/>
            </a:br>
            <a:r>
              <a:rPr lang="en-US" sz="2700" i="1" dirty="0" smtClean="0"/>
              <a:t/>
            </a:r>
            <a:br>
              <a:rPr lang="en-US" sz="2700" i="1" dirty="0" smtClean="0"/>
            </a:br>
            <a:r>
              <a:rPr lang="en-US" sz="2700" i="1" dirty="0" smtClean="0"/>
              <a:t>Connected to existing resources</a:t>
            </a:r>
            <a:r>
              <a:rPr lang="en-US" sz="2400" i="1" dirty="0" smtClean="0"/>
              <a:t/>
            </a:r>
            <a:br>
              <a:rPr lang="en-US" sz="2400" i="1" dirty="0" smtClean="0"/>
            </a:br>
            <a:r>
              <a:rPr lang="en-US" sz="5100" dirty="0"/>
              <a:t/>
            </a:r>
            <a:br>
              <a:rPr lang="en-US" sz="5100" dirty="0"/>
            </a:br>
            <a:r>
              <a:rPr lang="en-US" sz="5100" dirty="0"/>
              <a:t/>
            </a:r>
            <a:br>
              <a:rPr lang="en-US" sz="5100" dirty="0"/>
            </a:br>
            <a:endParaRPr lang="en-US" sz="5100" dirty="0"/>
          </a:p>
        </p:txBody>
      </p:sp>
      <p:pic>
        <p:nvPicPr>
          <p:cNvPr id="7" name="Picture 2" descr="O:\MAC-SERVER\Jobs\CNM_Childrens_National_Medical_Center\12495-08_Collateral_Templates\PPT\Links\CN_Pr_Solid_3C-RGB_NEW.jpg"/>
          <p:cNvPicPr>
            <a:picLocks noChangeAspect="1" noChangeArrowheads="1"/>
          </p:cNvPicPr>
          <p:nvPr/>
        </p:nvPicPr>
        <p:blipFill>
          <a:blip r:embed="rId4" cstate="print"/>
          <a:srcRect/>
          <a:stretch>
            <a:fillRect/>
          </a:stretch>
        </p:blipFill>
        <p:spPr bwMode="auto">
          <a:xfrm>
            <a:off x="310516" y="5763559"/>
            <a:ext cx="2280284" cy="980141"/>
          </a:xfrm>
          <a:prstGeom prst="rect">
            <a:avLst/>
          </a:prstGeom>
          <a:noFill/>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5632" y="5763559"/>
            <a:ext cx="2617146" cy="1094441"/>
          </a:xfrm>
          <a:prstGeom prst="rect">
            <a:avLst/>
          </a:prstGeom>
        </p:spPr>
      </p:pic>
    </p:spTree>
    <p:extLst>
      <p:ext uri="{BB962C8B-B14F-4D97-AF65-F5344CB8AC3E}">
        <p14:creationId xmlns:p14="http://schemas.microsoft.com/office/powerpoint/2010/main" val="33792698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p:cNvSpPr/>
          <p:nvPr/>
        </p:nvSpPr>
        <p:spPr>
          <a:xfrm>
            <a:off x="228600" y="2743200"/>
            <a:ext cx="2440990" cy="2104559"/>
          </a:xfrm>
          <a:prstGeom prst="hexagon">
            <a:avLst>
              <a:gd name="adj" fmla="val 25000"/>
              <a:gd name="vf" fmla="val 115470"/>
            </a:avLst>
          </a:prstGeom>
          <a:blipFill>
            <a:blip r:embed="rId3" cstate="print">
              <a:extLst>
                <a:ext uri="{28A0092B-C50C-407E-A947-70E740481C1C}">
                  <a14:useLocalDpi xmlns:a14="http://schemas.microsoft.com/office/drawing/2010/main" val="0"/>
                </a:ext>
              </a:extLst>
            </a:blip>
            <a:srcRect/>
            <a:stretch>
              <a:fillRect l="-15000" r="-15000"/>
            </a:stretch>
          </a:blipFill>
          <a:ln w="38100">
            <a:solidFill>
              <a:srgbClr val="002060"/>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5" name="Group 14"/>
          <p:cNvGrpSpPr/>
          <p:nvPr/>
        </p:nvGrpSpPr>
        <p:grpSpPr>
          <a:xfrm>
            <a:off x="2286000" y="1600200"/>
            <a:ext cx="2440990" cy="2104559"/>
            <a:chOff x="2086569" y="1341530"/>
            <a:chExt cx="2440990" cy="2104559"/>
          </a:xfrm>
        </p:grpSpPr>
        <p:sp>
          <p:nvSpPr>
            <p:cNvPr id="16" name="Hexagon 15"/>
            <p:cNvSpPr/>
            <p:nvPr/>
          </p:nvSpPr>
          <p:spPr>
            <a:xfrm>
              <a:off x="2086569" y="1341530"/>
              <a:ext cx="2440990" cy="2104559"/>
            </a:xfrm>
            <a:prstGeom prst="hexagon">
              <a:avLst>
                <a:gd name="adj" fmla="val 25000"/>
                <a:gd name="vf" fmla="val 115470"/>
              </a:avLst>
            </a:prstGeom>
            <a:solidFill>
              <a:srgbClr val="00206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Hexagon 4"/>
            <p:cNvSpPr/>
            <p:nvPr/>
          </p:nvSpPr>
          <p:spPr>
            <a:xfrm>
              <a:off x="2465365" y="1668118"/>
              <a:ext cx="1683398" cy="1451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0480" rIns="0" bIns="30480" numCol="1" spcCol="1270" anchor="ctr" anchorCtr="0">
              <a:noAutofit/>
            </a:bodyPr>
            <a:lstStyle/>
            <a:p>
              <a:pPr defTabSz="1066800">
                <a:lnSpc>
                  <a:spcPct val="90000"/>
                </a:lnSpc>
                <a:spcBef>
                  <a:spcPct val="0"/>
                </a:spcBef>
                <a:spcAft>
                  <a:spcPct val="35000"/>
                </a:spcAft>
              </a:pPr>
              <a:endParaRPr lang="en-US" sz="3600" b="1" dirty="0">
                <a:solidFill>
                  <a:prstClr val="white"/>
                </a:solidFill>
              </a:endParaRPr>
            </a:p>
          </p:txBody>
        </p:sp>
      </p:grpSp>
      <p:grpSp>
        <p:nvGrpSpPr>
          <p:cNvPr id="18" name="Group 17"/>
          <p:cNvGrpSpPr/>
          <p:nvPr/>
        </p:nvGrpSpPr>
        <p:grpSpPr>
          <a:xfrm>
            <a:off x="2286000" y="3886200"/>
            <a:ext cx="2440990" cy="2104559"/>
            <a:chOff x="4166189" y="2491949"/>
            <a:chExt cx="2440990" cy="2104559"/>
          </a:xfrm>
          <a:solidFill>
            <a:srgbClr val="002060">
              <a:alpha val="40000"/>
            </a:srgbClr>
          </a:solidFill>
        </p:grpSpPr>
        <p:sp>
          <p:nvSpPr>
            <p:cNvPr id="19" name="Hexagon 18"/>
            <p:cNvSpPr/>
            <p:nvPr/>
          </p:nvSpPr>
          <p:spPr>
            <a:xfrm>
              <a:off x="4166189" y="2491949"/>
              <a:ext cx="2440990" cy="2104559"/>
            </a:xfrm>
            <a:prstGeom prst="hexagon">
              <a:avLst>
                <a:gd name="adj" fmla="val 25000"/>
                <a:gd name="vf" fmla="val 115470"/>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Hexagon 4"/>
            <p:cNvSpPr/>
            <p:nvPr/>
          </p:nvSpPr>
          <p:spPr>
            <a:xfrm>
              <a:off x="4544985" y="2818537"/>
              <a:ext cx="1683398" cy="145138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26670" rIns="0" bIns="26670" numCol="1" spcCol="1270" anchor="ctr" anchorCtr="0">
              <a:noAutofit/>
            </a:bodyPr>
            <a:lstStyle/>
            <a:p>
              <a:pPr algn="ctr" defTabSz="933450">
                <a:lnSpc>
                  <a:spcPct val="90000"/>
                </a:lnSpc>
                <a:spcBef>
                  <a:spcPct val="0"/>
                </a:spcBef>
                <a:spcAft>
                  <a:spcPct val="35000"/>
                </a:spcAft>
              </a:pPr>
              <a:r>
                <a:rPr lang="en-US" sz="2100" i="1" dirty="0" smtClean="0">
                  <a:solidFill>
                    <a:srgbClr val="002060"/>
                  </a:solidFill>
                </a:rPr>
                <a:t>Empower and support families</a:t>
              </a:r>
              <a:endParaRPr lang="en-US" sz="2100" i="1" dirty="0">
                <a:solidFill>
                  <a:srgbClr val="002060"/>
                </a:solidFill>
              </a:endParaRPr>
            </a:p>
          </p:txBody>
        </p:sp>
      </p:grpSp>
      <p:grpSp>
        <p:nvGrpSpPr>
          <p:cNvPr id="21" name="Group 20"/>
          <p:cNvGrpSpPr/>
          <p:nvPr/>
        </p:nvGrpSpPr>
        <p:grpSpPr>
          <a:xfrm>
            <a:off x="6400800" y="1600200"/>
            <a:ext cx="2440990" cy="2104559"/>
            <a:chOff x="4166189" y="2491949"/>
            <a:chExt cx="2440990" cy="2104559"/>
          </a:xfrm>
          <a:solidFill>
            <a:schemeClr val="accent1">
              <a:lumMod val="40000"/>
              <a:lumOff val="60000"/>
            </a:schemeClr>
          </a:solidFill>
        </p:grpSpPr>
        <p:sp>
          <p:nvSpPr>
            <p:cNvPr id="22" name="Hexagon 21"/>
            <p:cNvSpPr/>
            <p:nvPr/>
          </p:nvSpPr>
          <p:spPr>
            <a:xfrm>
              <a:off x="4166189" y="2491949"/>
              <a:ext cx="2440990" cy="2104559"/>
            </a:xfrm>
            <a:prstGeom prst="hexagon">
              <a:avLst>
                <a:gd name="adj" fmla="val 25000"/>
                <a:gd name="vf" fmla="val 115470"/>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Hexagon 4"/>
            <p:cNvSpPr/>
            <p:nvPr/>
          </p:nvSpPr>
          <p:spPr>
            <a:xfrm>
              <a:off x="4544985" y="2818537"/>
              <a:ext cx="1683398" cy="145138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26670" rIns="0" bIns="26670" numCol="1" spcCol="1270" anchor="ctr" anchorCtr="0">
              <a:noAutofit/>
            </a:bodyPr>
            <a:lstStyle/>
            <a:p>
              <a:pPr algn="ctr" defTabSz="933450">
                <a:lnSpc>
                  <a:spcPct val="90000"/>
                </a:lnSpc>
                <a:spcBef>
                  <a:spcPct val="0"/>
                </a:spcBef>
                <a:spcAft>
                  <a:spcPct val="35000"/>
                </a:spcAft>
              </a:pPr>
              <a:r>
                <a:rPr lang="en-US" sz="2100" i="1" dirty="0" smtClean="0">
                  <a:solidFill>
                    <a:srgbClr val="002060"/>
                  </a:solidFill>
                </a:rPr>
                <a:t>Build adult capacities to nurture young children</a:t>
              </a:r>
              <a:endParaRPr lang="en-US" sz="2100" i="1" dirty="0">
                <a:solidFill>
                  <a:srgbClr val="002060"/>
                </a:solidFill>
              </a:endParaRPr>
            </a:p>
          </p:txBody>
        </p:sp>
      </p:grpSp>
      <p:grpSp>
        <p:nvGrpSpPr>
          <p:cNvPr id="24" name="Group 23"/>
          <p:cNvGrpSpPr/>
          <p:nvPr/>
        </p:nvGrpSpPr>
        <p:grpSpPr>
          <a:xfrm>
            <a:off x="4343400" y="2772241"/>
            <a:ext cx="2440990" cy="2104559"/>
            <a:chOff x="4166189" y="2491949"/>
            <a:chExt cx="2440990" cy="2104559"/>
          </a:xfrm>
          <a:solidFill>
            <a:schemeClr val="accent1">
              <a:lumMod val="75000"/>
            </a:schemeClr>
          </a:solidFill>
        </p:grpSpPr>
        <p:sp>
          <p:nvSpPr>
            <p:cNvPr id="25" name="Hexagon 24"/>
            <p:cNvSpPr/>
            <p:nvPr/>
          </p:nvSpPr>
          <p:spPr>
            <a:xfrm>
              <a:off x="4166189" y="2491949"/>
              <a:ext cx="2440990" cy="2104559"/>
            </a:xfrm>
            <a:prstGeom prst="hexagon">
              <a:avLst>
                <a:gd name="adj" fmla="val 25000"/>
                <a:gd name="vf" fmla="val 115470"/>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Hexagon 4"/>
            <p:cNvSpPr/>
            <p:nvPr/>
          </p:nvSpPr>
          <p:spPr>
            <a:xfrm>
              <a:off x="4544985" y="2818537"/>
              <a:ext cx="1683398" cy="145138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26670" rIns="0" bIns="26670" numCol="1" spcCol="1270" anchor="ctr" anchorCtr="0">
              <a:noAutofit/>
            </a:bodyPr>
            <a:lstStyle/>
            <a:p>
              <a:pPr algn="ctr" defTabSz="933450">
                <a:lnSpc>
                  <a:spcPct val="90000"/>
                </a:lnSpc>
                <a:spcBef>
                  <a:spcPct val="0"/>
                </a:spcBef>
                <a:spcAft>
                  <a:spcPct val="35000"/>
                </a:spcAft>
              </a:pPr>
              <a:r>
                <a:rPr lang="en-US" sz="2100" i="1" dirty="0">
                  <a:solidFill>
                    <a:prstClr val="white"/>
                  </a:solidFill>
                </a:rPr>
                <a:t>Enhance developmental outcomes for young children</a:t>
              </a:r>
            </a:p>
          </p:txBody>
        </p:sp>
      </p:grpSp>
      <p:grpSp>
        <p:nvGrpSpPr>
          <p:cNvPr id="27" name="Group 26"/>
          <p:cNvGrpSpPr/>
          <p:nvPr/>
        </p:nvGrpSpPr>
        <p:grpSpPr>
          <a:xfrm>
            <a:off x="6398210" y="3886200"/>
            <a:ext cx="2440990" cy="2104559"/>
            <a:chOff x="4166189" y="2491949"/>
            <a:chExt cx="2440990" cy="2104559"/>
          </a:xfrm>
        </p:grpSpPr>
        <p:sp>
          <p:nvSpPr>
            <p:cNvPr id="28" name="Hexagon 27"/>
            <p:cNvSpPr/>
            <p:nvPr/>
          </p:nvSpPr>
          <p:spPr>
            <a:xfrm>
              <a:off x="4166189" y="2491949"/>
              <a:ext cx="2440990" cy="2104559"/>
            </a:xfrm>
            <a:prstGeom prst="hexagon">
              <a:avLst>
                <a:gd name="adj" fmla="val 25000"/>
                <a:gd name="vf" fmla="val 115470"/>
              </a:avLst>
            </a:prstGeom>
            <a:solidFill>
              <a:schemeClr val="accent1">
                <a:lumMod val="20000"/>
                <a:lumOff val="80000"/>
              </a:schemeClr>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Hexagon 4"/>
            <p:cNvSpPr/>
            <p:nvPr/>
          </p:nvSpPr>
          <p:spPr>
            <a:xfrm>
              <a:off x="4544985" y="2818537"/>
              <a:ext cx="1683398" cy="14513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26670" rIns="0" bIns="26670" numCol="1" spcCol="1270" anchor="ctr" anchorCtr="0">
              <a:noAutofit/>
            </a:bodyPr>
            <a:lstStyle/>
            <a:p>
              <a:pPr algn="ctr" defTabSz="933450">
                <a:lnSpc>
                  <a:spcPct val="90000"/>
                </a:lnSpc>
                <a:spcBef>
                  <a:spcPct val="0"/>
                </a:spcBef>
                <a:spcAft>
                  <a:spcPct val="35000"/>
                </a:spcAft>
              </a:pPr>
              <a:r>
                <a:rPr lang="en-US" sz="2100" i="1" dirty="0" smtClean="0">
                  <a:solidFill>
                    <a:srgbClr val="002060"/>
                  </a:solidFill>
                </a:rPr>
                <a:t>Mitigate the impact of toxic stress</a:t>
              </a:r>
            </a:p>
          </p:txBody>
        </p:sp>
      </p:grpSp>
      <p:sp>
        <p:nvSpPr>
          <p:cNvPr id="30" name="Title 4"/>
          <p:cNvSpPr txBox="1">
            <a:spLocks/>
          </p:cNvSpPr>
          <p:nvPr/>
        </p:nvSpPr>
        <p:spPr>
          <a:xfrm>
            <a:off x="0" y="152401"/>
            <a:ext cx="9144000" cy="114300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i="1" dirty="0" smtClean="0">
                <a:solidFill>
                  <a:prstClr val="black"/>
                </a:solidFill>
              </a:rPr>
              <a:t>Transformative Action for Children</a:t>
            </a:r>
            <a:endParaRPr lang="en-US" sz="4000" b="1" i="1" dirty="0">
              <a:solidFill>
                <a:prstClr val="black"/>
              </a:solidFill>
            </a:endParaRPr>
          </a:p>
        </p:txBody>
      </p:sp>
      <p:cxnSp>
        <p:nvCxnSpPr>
          <p:cNvPr id="32" name="Straight Connector 31"/>
          <p:cNvCxnSpPr/>
          <p:nvPr/>
        </p:nvCxnSpPr>
        <p:spPr>
          <a:xfrm>
            <a:off x="228600" y="1295400"/>
            <a:ext cx="86868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461049" y="1836871"/>
            <a:ext cx="2090893" cy="1631216"/>
          </a:xfrm>
          <a:prstGeom prst="rect">
            <a:avLst/>
          </a:prstGeom>
          <a:noFill/>
        </p:spPr>
        <p:txBody>
          <a:bodyPr wrap="none" rtlCol="0">
            <a:spAutoFit/>
          </a:bodyPr>
          <a:lstStyle/>
          <a:p>
            <a:pPr algn="ctr"/>
            <a:r>
              <a:rPr lang="en-US" sz="2000" i="1" dirty="0" smtClean="0">
                <a:solidFill>
                  <a:prstClr val="white"/>
                </a:solidFill>
              </a:rPr>
              <a:t>OUR VISION  IS </a:t>
            </a:r>
          </a:p>
          <a:p>
            <a:pPr algn="ctr"/>
            <a:r>
              <a:rPr lang="en-US" sz="2000" i="1" dirty="0" smtClean="0">
                <a:solidFill>
                  <a:prstClr val="white"/>
                </a:solidFill>
              </a:rPr>
              <a:t>FOR </a:t>
            </a:r>
            <a:r>
              <a:rPr lang="en-US" sz="2000" b="1" i="1" dirty="0" smtClean="0">
                <a:solidFill>
                  <a:prstClr val="white"/>
                </a:solidFill>
              </a:rPr>
              <a:t>EVERY CHILD </a:t>
            </a:r>
          </a:p>
          <a:p>
            <a:pPr algn="ctr"/>
            <a:r>
              <a:rPr lang="en-US" sz="2000" i="1" dirty="0" smtClean="0">
                <a:solidFill>
                  <a:prstClr val="white"/>
                </a:solidFill>
              </a:rPr>
              <a:t>TO BE ABLE TO </a:t>
            </a:r>
          </a:p>
          <a:p>
            <a:pPr algn="ctr"/>
            <a:r>
              <a:rPr lang="en-US" sz="2000" i="1" dirty="0" smtClean="0">
                <a:solidFill>
                  <a:prstClr val="white"/>
                </a:solidFill>
              </a:rPr>
              <a:t>REACH HER</a:t>
            </a:r>
          </a:p>
          <a:p>
            <a:pPr algn="ctr"/>
            <a:r>
              <a:rPr lang="en-US" sz="2000" i="1" dirty="0" smtClean="0">
                <a:solidFill>
                  <a:prstClr val="white"/>
                </a:solidFill>
              </a:rPr>
              <a:t> FULL POTENTIAL</a:t>
            </a:r>
            <a:endParaRPr lang="en-US" sz="2000" i="1" dirty="0">
              <a:solidFill>
                <a:prstClr val="white"/>
              </a:solidFill>
            </a:endParaRPr>
          </a:p>
        </p:txBody>
      </p:sp>
    </p:spTree>
    <p:extLst>
      <p:ext uri="{BB962C8B-B14F-4D97-AF65-F5344CB8AC3E}">
        <p14:creationId xmlns:p14="http://schemas.microsoft.com/office/powerpoint/2010/main" val="37529112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286000" y="1600200"/>
            <a:ext cx="2440990" cy="2104559"/>
            <a:chOff x="2086569" y="1341530"/>
            <a:chExt cx="2440990" cy="2104559"/>
          </a:xfrm>
        </p:grpSpPr>
        <p:sp>
          <p:nvSpPr>
            <p:cNvPr id="16" name="Hexagon 15"/>
            <p:cNvSpPr/>
            <p:nvPr/>
          </p:nvSpPr>
          <p:spPr>
            <a:xfrm>
              <a:off x="2086569" y="1341530"/>
              <a:ext cx="2440990" cy="2104559"/>
            </a:xfrm>
            <a:prstGeom prst="hexagon">
              <a:avLst>
                <a:gd name="adj" fmla="val 25000"/>
                <a:gd name="vf" fmla="val 115470"/>
              </a:avLst>
            </a:prstGeom>
            <a:solidFill>
              <a:srgbClr val="00206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Hexagon 4"/>
            <p:cNvSpPr/>
            <p:nvPr/>
          </p:nvSpPr>
          <p:spPr>
            <a:xfrm>
              <a:off x="2465365" y="1668118"/>
              <a:ext cx="1683398" cy="1451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0480" rIns="0" bIns="30480" numCol="1" spcCol="1270" anchor="ctr" anchorCtr="0">
              <a:noAutofit/>
            </a:bodyPr>
            <a:lstStyle/>
            <a:p>
              <a:pPr algn="ctr" defTabSz="1066800">
                <a:lnSpc>
                  <a:spcPct val="90000"/>
                </a:lnSpc>
                <a:spcBef>
                  <a:spcPct val="0"/>
                </a:spcBef>
                <a:spcAft>
                  <a:spcPct val="35000"/>
                </a:spcAft>
              </a:pPr>
              <a:r>
                <a:rPr lang="en-US" sz="2000" i="1" dirty="0" smtClean="0">
                  <a:solidFill>
                    <a:prstClr val="white"/>
                  </a:solidFill>
                </a:rPr>
                <a:t>OUR VISION IS THAT </a:t>
              </a:r>
              <a:r>
                <a:rPr lang="en-US" sz="2000" b="1" i="1" dirty="0" smtClean="0">
                  <a:solidFill>
                    <a:prstClr val="white"/>
                  </a:solidFill>
                </a:rPr>
                <a:t>EVERY</a:t>
              </a:r>
              <a:r>
                <a:rPr lang="en-US" sz="2000" i="1" dirty="0" smtClean="0">
                  <a:solidFill>
                    <a:prstClr val="white"/>
                  </a:solidFill>
                </a:rPr>
                <a:t> </a:t>
              </a:r>
              <a:r>
                <a:rPr lang="en-US" sz="2000" b="1" i="1" dirty="0" smtClean="0">
                  <a:solidFill>
                    <a:prstClr val="white"/>
                  </a:solidFill>
                </a:rPr>
                <a:t>FAMILY</a:t>
              </a:r>
              <a:r>
                <a:rPr lang="en-US" sz="2000" i="1" dirty="0" smtClean="0">
                  <a:solidFill>
                    <a:prstClr val="white"/>
                  </a:solidFill>
                </a:rPr>
                <a:t> HAS ACCESS TO PERSONALIZED QUALITY CARE</a:t>
              </a:r>
              <a:endParaRPr lang="en-US" sz="2000" i="1" dirty="0">
                <a:solidFill>
                  <a:prstClr val="white"/>
                </a:solidFill>
              </a:endParaRPr>
            </a:p>
          </p:txBody>
        </p:sp>
      </p:grpSp>
      <p:grpSp>
        <p:nvGrpSpPr>
          <p:cNvPr id="18" name="Group 17"/>
          <p:cNvGrpSpPr/>
          <p:nvPr/>
        </p:nvGrpSpPr>
        <p:grpSpPr>
          <a:xfrm>
            <a:off x="2286000" y="3886200"/>
            <a:ext cx="2440990" cy="2104559"/>
            <a:chOff x="4166189" y="2491949"/>
            <a:chExt cx="2440990" cy="2104559"/>
          </a:xfrm>
          <a:solidFill>
            <a:srgbClr val="002060">
              <a:alpha val="40000"/>
            </a:srgbClr>
          </a:solidFill>
        </p:grpSpPr>
        <p:sp>
          <p:nvSpPr>
            <p:cNvPr id="19" name="Hexagon 18"/>
            <p:cNvSpPr/>
            <p:nvPr/>
          </p:nvSpPr>
          <p:spPr>
            <a:xfrm>
              <a:off x="4166189" y="2491949"/>
              <a:ext cx="2440990" cy="2104559"/>
            </a:xfrm>
            <a:prstGeom prst="hexagon">
              <a:avLst>
                <a:gd name="adj" fmla="val 25000"/>
                <a:gd name="vf" fmla="val 115470"/>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en-US" sz="2100" i="1" dirty="0" smtClean="0">
                  <a:solidFill>
                    <a:srgbClr val="002060"/>
                  </a:solidFill>
                </a:rPr>
                <a:t>Clinical  Care</a:t>
              </a:r>
              <a:endParaRPr lang="en-US" sz="2100" i="1" dirty="0">
                <a:solidFill>
                  <a:srgbClr val="002060"/>
                </a:solidFill>
              </a:endParaRPr>
            </a:p>
          </p:txBody>
        </p:sp>
        <p:sp>
          <p:nvSpPr>
            <p:cNvPr id="20" name="Hexagon 4"/>
            <p:cNvSpPr/>
            <p:nvPr/>
          </p:nvSpPr>
          <p:spPr>
            <a:xfrm>
              <a:off x="4544985" y="2818537"/>
              <a:ext cx="1683398" cy="145138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26670" rIns="0" bIns="26670" numCol="1" spcCol="1270" anchor="ctr" anchorCtr="0">
              <a:noAutofit/>
            </a:bodyPr>
            <a:lstStyle/>
            <a:p>
              <a:pPr algn="ctr" defTabSz="933450">
                <a:lnSpc>
                  <a:spcPct val="90000"/>
                </a:lnSpc>
                <a:spcBef>
                  <a:spcPct val="0"/>
                </a:spcBef>
                <a:spcAft>
                  <a:spcPct val="35000"/>
                </a:spcAft>
              </a:pPr>
              <a:endParaRPr lang="en-US" sz="2100" i="1" dirty="0">
                <a:solidFill>
                  <a:srgbClr val="002060"/>
                </a:solidFill>
              </a:endParaRPr>
            </a:p>
          </p:txBody>
        </p:sp>
      </p:grpSp>
      <p:grpSp>
        <p:nvGrpSpPr>
          <p:cNvPr id="21" name="Group 20"/>
          <p:cNvGrpSpPr/>
          <p:nvPr/>
        </p:nvGrpSpPr>
        <p:grpSpPr>
          <a:xfrm>
            <a:off x="6400800" y="1600200"/>
            <a:ext cx="2440990" cy="2104559"/>
            <a:chOff x="4166189" y="2491949"/>
            <a:chExt cx="2440990" cy="2104559"/>
          </a:xfrm>
          <a:solidFill>
            <a:schemeClr val="accent1">
              <a:lumMod val="40000"/>
              <a:lumOff val="60000"/>
            </a:schemeClr>
          </a:solidFill>
        </p:grpSpPr>
        <p:sp>
          <p:nvSpPr>
            <p:cNvPr id="22" name="Hexagon 21"/>
            <p:cNvSpPr/>
            <p:nvPr/>
          </p:nvSpPr>
          <p:spPr>
            <a:xfrm>
              <a:off x="4166189" y="2491949"/>
              <a:ext cx="2440990" cy="2104559"/>
            </a:xfrm>
            <a:prstGeom prst="hexagon">
              <a:avLst>
                <a:gd name="adj" fmla="val 25000"/>
                <a:gd name="vf" fmla="val 115470"/>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Hexagon 4"/>
            <p:cNvSpPr/>
            <p:nvPr/>
          </p:nvSpPr>
          <p:spPr>
            <a:xfrm>
              <a:off x="4544985" y="2818537"/>
              <a:ext cx="1683398" cy="145138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26670" rIns="0" bIns="26670" numCol="1" spcCol="1270" anchor="ctr" anchorCtr="0">
              <a:noAutofit/>
            </a:bodyPr>
            <a:lstStyle/>
            <a:p>
              <a:pPr algn="ctr" defTabSz="933450">
                <a:lnSpc>
                  <a:spcPct val="90000"/>
                </a:lnSpc>
                <a:spcBef>
                  <a:spcPct val="0"/>
                </a:spcBef>
                <a:spcAft>
                  <a:spcPct val="35000"/>
                </a:spcAft>
              </a:pPr>
              <a:r>
                <a:rPr lang="en-US" sz="2100" i="1" dirty="0" smtClean="0">
                  <a:solidFill>
                    <a:srgbClr val="002060"/>
                  </a:solidFill>
                </a:rPr>
                <a:t>Research and advocacy </a:t>
              </a:r>
              <a:endParaRPr lang="en-US" sz="2100" i="1" dirty="0">
                <a:solidFill>
                  <a:srgbClr val="002060"/>
                </a:solidFill>
              </a:endParaRPr>
            </a:p>
          </p:txBody>
        </p:sp>
      </p:grpSp>
      <p:grpSp>
        <p:nvGrpSpPr>
          <p:cNvPr id="24" name="Group 23"/>
          <p:cNvGrpSpPr/>
          <p:nvPr/>
        </p:nvGrpSpPr>
        <p:grpSpPr>
          <a:xfrm>
            <a:off x="4343400" y="2743200"/>
            <a:ext cx="2440990" cy="2104559"/>
            <a:chOff x="4166189" y="2491949"/>
            <a:chExt cx="2440990" cy="2104559"/>
          </a:xfrm>
          <a:solidFill>
            <a:schemeClr val="accent1">
              <a:lumMod val="75000"/>
            </a:schemeClr>
          </a:solidFill>
        </p:grpSpPr>
        <p:sp>
          <p:nvSpPr>
            <p:cNvPr id="25" name="Hexagon 24"/>
            <p:cNvSpPr/>
            <p:nvPr/>
          </p:nvSpPr>
          <p:spPr>
            <a:xfrm>
              <a:off x="4166189" y="2491949"/>
              <a:ext cx="2440990" cy="2104559"/>
            </a:xfrm>
            <a:prstGeom prst="hexagon">
              <a:avLst>
                <a:gd name="adj" fmla="val 25000"/>
                <a:gd name="vf" fmla="val 115470"/>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Hexagon 4"/>
            <p:cNvSpPr/>
            <p:nvPr/>
          </p:nvSpPr>
          <p:spPr>
            <a:xfrm>
              <a:off x="4544985" y="2818537"/>
              <a:ext cx="1683398" cy="145138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26670" rIns="0" bIns="26670" numCol="1" spcCol="1270" anchor="ctr" anchorCtr="0">
              <a:noAutofit/>
            </a:bodyPr>
            <a:lstStyle/>
            <a:p>
              <a:pPr algn="ctr" defTabSz="933450">
                <a:lnSpc>
                  <a:spcPct val="90000"/>
                </a:lnSpc>
                <a:spcBef>
                  <a:spcPct val="0"/>
                </a:spcBef>
                <a:spcAft>
                  <a:spcPct val="35000"/>
                </a:spcAft>
              </a:pPr>
              <a:r>
                <a:rPr lang="en-US" sz="2100" dirty="0" smtClean="0">
                  <a:solidFill>
                    <a:prstClr val="white"/>
                  </a:solidFill>
                </a:rPr>
                <a:t>Foster collaborative </a:t>
              </a:r>
              <a:r>
                <a:rPr lang="en-US" sz="2100" dirty="0">
                  <a:solidFill>
                    <a:prstClr val="white"/>
                  </a:solidFill>
                </a:rPr>
                <a:t>relationships across</a:t>
              </a:r>
            </a:p>
          </p:txBody>
        </p:sp>
      </p:grpSp>
      <p:grpSp>
        <p:nvGrpSpPr>
          <p:cNvPr id="27" name="Group 26"/>
          <p:cNvGrpSpPr/>
          <p:nvPr/>
        </p:nvGrpSpPr>
        <p:grpSpPr>
          <a:xfrm>
            <a:off x="6398210" y="3886200"/>
            <a:ext cx="2440990" cy="2104559"/>
            <a:chOff x="4166189" y="2491949"/>
            <a:chExt cx="2440990" cy="2104559"/>
          </a:xfrm>
        </p:grpSpPr>
        <p:sp>
          <p:nvSpPr>
            <p:cNvPr id="28" name="Hexagon 27"/>
            <p:cNvSpPr/>
            <p:nvPr/>
          </p:nvSpPr>
          <p:spPr>
            <a:xfrm>
              <a:off x="4166189" y="2491949"/>
              <a:ext cx="2440990" cy="2104559"/>
            </a:xfrm>
            <a:prstGeom prst="hexagon">
              <a:avLst>
                <a:gd name="adj" fmla="val 25000"/>
                <a:gd name="vf" fmla="val 115470"/>
              </a:avLst>
            </a:prstGeom>
            <a:solidFill>
              <a:schemeClr val="accent1">
                <a:lumMod val="20000"/>
                <a:lumOff val="80000"/>
              </a:schemeClr>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Hexagon 4"/>
            <p:cNvSpPr/>
            <p:nvPr/>
          </p:nvSpPr>
          <p:spPr>
            <a:xfrm>
              <a:off x="4549779" y="3025349"/>
              <a:ext cx="1683398" cy="14513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26670" rIns="0" bIns="26670" numCol="1" spcCol="1270" anchor="ctr" anchorCtr="0">
              <a:noAutofit/>
            </a:bodyPr>
            <a:lstStyle/>
            <a:p>
              <a:pPr algn="ctr" defTabSz="933450">
                <a:lnSpc>
                  <a:spcPct val="90000"/>
                </a:lnSpc>
                <a:spcBef>
                  <a:spcPct val="0"/>
                </a:spcBef>
                <a:spcAft>
                  <a:spcPct val="35000"/>
                </a:spcAft>
              </a:pPr>
              <a:r>
                <a:rPr lang="en-US" sz="2100" i="1" dirty="0" smtClean="0">
                  <a:solidFill>
                    <a:srgbClr val="002060"/>
                  </a:solidFill>
                </a:rPr>
                <a:t>Philanthropy </a:t>
              </a:r>
              <a:r>
                <a:rPr lang="en-US" sz="2100" i="1" dirty="0">
                  <a:solidFill>
                    <a:srgbClr val="002060"/>
                  </a:solidFill>
                </a:rPr>
                <a:t>and fundraising</a:t>
              </a:r>
            </a:p>
            <a:p>
              <a:pPr algn="ctr" defTabSz="933450">
                <a:lnSpc>
                  <a:spcPct val="90000"/>
                </a:lnSpc>
                <a:spcBef>
                  <a:spcPct val="0"/>
                </a:spcBef>
                <a:spcAft>
                  <a:spcPct val="35000"/>
                </a:spcAft>
              </a:pPr>
              <a:endParaRPr lang="en-US" sz="2100" i="1" dirty="0" smtClean="0">
                <a:solidFill>
                  <a:srgbClr val="002060"/>
                </a:solidFill>
              </a:endParaRPr>
            </a:p>
          </p:txBody>
        </p:sp>
      </p:grpSp>
      <p:sp>
        <p:nvSpPr>
          <p:cNvPr id="30" name="Title 4"/>
          <p:cNvSpPr txBox="1">
            <a:spLocks/>
          </p:cNvSpPr>
          <p:nvPr/>
        </p:nvSpPr>
        <p:spPr>
          <a:xfrm>
            <a:off x="0" y="2628"/>
            <a:ext cx="9144000" cy="132556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i="1" dirty="0" smtClean="0">
                <a:solidFill>
                  <a:prstClr val="black"/>
                </a:solidFill>
              </a:rPr>
              <a:t>Transformative Action for Institutions </a:t>
            </a:r>
            <a:endParaRPr lang="en-US" sz="4000" b="1" i="1" dirty="0">
              <a:solidFill>
                <a:prstClr val="black"/>
              </a:solidFill>
            </a:endParaRPr>
          </a:p>
        </p:txBody>
      </p:sp>
      <p:cxnSp>
        <p:nvCxnSpPr>
          <p:cNvPr id="3" name="Straight Arrow Connector 2"/>
          <p:cNvCxnSpPr/>
          <p:nvPr/>
        </p:nvCxnSpPr>
        <p:spPr>
          <a:xfrm flipH="1">
            <a:off x="4191000" y="4267200"/>
            <a:ext cx="381000" cy="2286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553200" y="4267200"/>
            <a:ext cx="381000" cy="2286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477000" y="3048000"/>
            <a:ext cx="381000" cy="2286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6" name="Hexagon 35"/>
          <p:cNvSpPr/>
          <p:nvPr/>
        </p:nvSpPr>
        <p:spPr>
          <a:xfrm>
            <a:off x="152400" y="2743200"/>
            <a:ext cx="2440990" cy="2104559"/>
          </a:xfrm>
          <a:prstGeom prst="hexagon">
            <a:avLst>
              <a:gd name="adj" fmla="val 25000"/>
              <a:gd name="vf" fmla="val 115470"/>
            </a:avLst>
          </a:prstGeom>
          <a:blipFill rotWithShape="1">
            <a:blip r:embed="rId2"/>
            <a:stretch>
              <a:fillRect/>
            </a:stretch>
          </a:blipFill>
          <a:ln>
            <a:solidFill>
              <a:srgbClr val="002060"/>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cxnSp>
        <p:nvCxnSpPr>
          <p:cNvPr id="37" name="Straight Connector 36"/>
          <p:cNvCxnSpPr/>
          <p:nvPr/>
        </p:nvCxnSpPr>
        <p:spPr>
          <a:xfrm>
            <a:off x="228600" y="1295400"/>
            <a:ext cx="86868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76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286000" y="1600200"/>
            <a:ext cx="2440990" cy="2104559"/>
            <a:chOff x="2086569" y="1341530"/>
            <a:chExt cx="2440990" cy="2104559"/>
          </a:xfrm>
        </p:grpSpPr>
        <p:sp>
          <p:nvSpPr>
            <p:cNvPr id="16" name="Hexagon 15"/>
            <p:cNvSpPr/>
            <p:nvPr/>
          </p:nvSpPr>
          <p:spPr>
            <a:xfrm>
              <a:off x="2086569" y="1341530"/>
              <a:ext cx="2440990" cy="2104559"/>
            </a:xfrm>
            <a:prstGeom prst="hexagon">
              <a:avLst>
                <a:gd name="adj" fmla="val 25000"/>
                <a:gd name="vf" fmla="val 115470"/>
              </a:avLst>
            </a:prstGeom>
            <a:solidFill>
              <a:srgbClr val="00206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Hexagon 4"/>
            <p:cNvSpPr/>
            <p:nvPr/>
          </p:nvSpPr>
          <p:spPr>
            <a:xfrm>
              <a:off x="2315169" y="1668118"/>
              <a:ext cx="1905000" cy="1451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0480" rIns="0" bIns="30480" numCol="1" spcCol="1270" anchor="ctr" anchorCtr="0">
              <a:noAutofit/>
            </a:bodyPr>
            <a:lstStyle/>
            <a:p>
              <a:pPr algn="ctr" defTabSz="1066800">
                <a:lnSpc>
                  <a:spcPct val="90000"/>
                </a:lnSpc>
                <a:spcBef>
                  <a:spcPct val="0"/>
                </a:spcBef>
                <a:spcAft>
                  <a:spcPct val="35000"/>
                </a:spcAft>
              </a:pPr>
              <a:r>
                <a:rPr lang="en-US" sz="2000" i="1" dirty="0" smtClean="0">
                  <a:solidFill>
                    <a:prstClr val="white"/>
                  </a:solidFill>
                </a:rPr>
                <a:t>OUR VISION IS THAT WASHINGTON DC IS A NATIONAL </a:t>
              </a:r>
              <a:r>
                <a:rPr lang="en-US" sz="2000" b="1" i="1" dirty="0" smtClean="0">
                  <a:solidFill>
                    <a:prstClr val="white"/>
                  </a:solidFill>
                </a:rPr>
                <a:t>LEADER</a:t>
              </a:r>
              <a:r>
                <a:rPr lang="en-US" sz="2000" i="1" dirty="0" smtClean="0">
                  <a:solidFill>
                    <a:prstClr val="white"/>
                  </a:solidFill>
                </a:rPr>
                <a:t> IN EARLY CHILDHOOD</a:t>
              </a:r>
              <a:endParaRPr lang="en-US" sz="2000" i="1" dirty="0">
                <a:solidFill>
                  <a:prstClr val="white"/>
                </a:solidFill>
              </a:endParaRPr>
            </a:p>
          </p:txBody>
        </p:sp>
      </p:grpSp>
      <p:grpSp>
        <p:nvGrpSpPr>
          <p:cNvPr id="18" name="Group 17"/>
          <p:cNvGrpSpPr/>
          <p:nvPr/>
        </p:nvGrpSpPr>
        <p:grpSpPr>
          <a:xfrm>
            <a:off x="2286000" y="3886200"/>
            <a:ext cx="2440990" cy="2104559"/>
            <a:chOff x="4166189" y="2491949"/>
            <a:chExt cx="2440990" cy="2104559"/>
          </a:xfrm>
          <a:solidFill>
            <a:srgbClr val="002060">
              <a:alpha val="40000"/>
            </a:srgbClr>
          </a:solidFill>
        </p:grpSpPr>
        <p:sp>
          <p:nvSpPr>
            <p:cNvPr id="19" name="Hexagon 18"/>
            <p:cNvSpPr/>
            <p:nvPr/>
          </p:nvSpPr>
          <p:spPr>
            <a:xfrm>
              <a:off x="4166189" y="2491949"/>
              <a:ext cx="2440990" cy="2104559"/>
            </a:xfrm>
            <a:prstGeom prst="hexagon">
              <a:avLst>
                <a:gd name="adj" fmla="val 25000"/>
                <a:gd name="vf" fmla="val 115470"/>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en-US" sz="2100" i="1" dirty="0">
                  <a:solidFill>
                    <a:srgbClr val="002060"/>
                  </a:solidFill>
                </a:rPr>
                <a:t>Powerful voice for collaborative energy focused on young kids</a:t>
              </a:r>
            </a:p>
          </p:txBody>
        </p:sp>
        <p:sp>
          <p:nvSpPr>
            <p:cNvPr id="20" name="Hexagon 4"/>
            <p:cNvSpPr/>
            <p:nvPr/>
          </p:nvSpPr>
          <p:spPr>
            <a:xfrm>
              <a:off x="4544985" y="2818537"/>
              <a:ext cx="1683398" cy="145138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26670" rIns="0" bIns="26670" numCol="1" spcCol="1270" anchor="ctr" anchorCtr="0">
              <a:noAutofit/>
            </a:bodyPr>
            <a:lstStyle/>
            <a:p>
              <a:pPr algn="ctr" defTabSz="933450">
                <a:lnSpc>
                  <a:spcPct val="90000"/>
                </a:lnSpc>
                <a:spcBef>
                  <a:spcPct val="0"/>
                </a:spcBef>
                <a:spcAft>
                  <a:spcPct val="35000"/>
                </a:spcAft>
              </a:pPr>
              <a:endParaRPr lang="en-US" sz="2100" i="1" dirty="0">
                <a:solidFill>
                  <a:srgbClr val="002060"/>
                </a:solidFill>
              </a:endParaRPr>
            </a:p>
          </p:txBody>
        </p:sp>
      </p:grpSp>
      <p:grpSp>
        <p:nvGrpSpPr>
          <p:cNvPr id="21" name="Group 20"/>
          <p:cNvGrpSpPr/>
          <p:nvPr/>
        </p:nvGrpSpPr>
        <p:grpSpPr>
          <a:xfrm>
            <a:off x="6400800" y="1600200"/>
            <a:ext cx="2440990" cy="2104559"/>
            <a:chOff x="4166189" y="2491949"/>
            <a:chExt cx="2440990" cy="2104559"/>
          </a:xfrm>
          <a:solidFill>
            <a:schemeClr val="accent1">
              <a:lumMod val="40000"/>
              <a:lumOff val="60000"/>
            </a:schemeClr>
          </a:solidFill>
        </p:grpSpPr>
        <p:sp>
          <p:nvSpPr>
            <p:cNvPr id="22" name="Hexagon 21"/>
            <p:cNvSpPr/>
            <p:nvPr/>
          </p:nvSpPr>
          <p:spPr>
            <a:xfrm>
              <a:off x="4166189" y="2491949"/>
              <a:ext cx="2440990" cy="2104559"/>
            </a:xfrm>
            <a:prstGeom prst="hexagon">
              <a:avLst>
                <a:gd name="adj" fmla="val 25000"/>
                <a:gd name="vf" fmla="val 115470"/>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Hexagon 4"/>
            <p:cNvSpPr/>
            <p:nvPr/>
          </p:nvSpPr>
          <p:spPr>
            <a:xfrm>
              <a:off x="4544985" y="2818537"/>
              <a:ext cx="1683398" cy="145138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26670" rIns="0" bIns="26670" numCol="1" spcCol="1270" anchor="ctr" anchorCtr="0">
              <a:noAutofit/>
            </a:bodyPr>
            <a:lstStyle/>
            <a:p>
              <a:pPr algn="ctr" defTabSz="933450">
                <a:lnSpc>
                  <a:spcPct val="90000"/>
                </a:lnSpc>
                <a:spcBef>
                  <a:spcPct val="0"/>
                </a:spcBef>
                <a:spcAft>
                  <a:spcPct val="35000"/>
                </a:spcAft>
              </a:pPr>
              <a:r>
                <a:rPr lang="en-US" sz="2100" i="1" dirty="0">
                  <a:solidFill>
                    <a:srgbClr val="002060"/>
                  </a:solidFill>
                </a:rPr>
                <a:t>Ignite a spirit of innovation and excitement </a:t>
              </a:r>
            </a:p>
          </p:txBody>
        </p:sp>
      </p:grpSp>
      <p:grpSp>
        <p:nvGrpSpPr>
          <p:cNvPr id="24" name="Group 23"/>
          <p:cNvGrpSpPr/>
          <p:nvPr/>
        </p:nvGrpSpPr>
        <p:grpSpPr>
          <a:xfrm>
            <a:off x="4343400" y="2743200"/>
            <a:ext cx="2440990" cy="2104559"/>
            <a:chOff x="4166189" y="2491949"/>
            <a:chExt cx="2440990" cy="2104559"/>
          </a:xfrm>
          <a:solidFill>
            <a:schemeClr val="accent1">
              <a:lumMod val="75000"/>
            </a:schemeClr>
          </a:solidFill>
        </p:grpSpPr>
        <p:sp>
          <p:nvSpPr>
            <p:cNvPr id="25" name="Hexagon 24"/>
            <p:cNvSpPr/>
            <p:nvPr/>
          </p:nvSpPr>
          <p:spPr>
            <a:xfrm>
              <a:off x="4166189" y="2491949"/>
              <a:ext cx="2440990" cy="2104559"/>
            </a:xfrm>
            <a:prstGeom prst="hexagon">
              <a:avLst>
                <a:gd name="adj" fmla="val 25000"/>
                <a:gd name="vf" fmla="val 115470"/>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Hexagon 4"/>
            <p:cNvSpPr/>
            <p:nvPr/>
          </p:nvSpPr>
          <p:spPr>
            <a:xfrm>
              <a:off x="4544985" y="2818537"/>
              <a:ext cx="1683398" cy="145138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26670" rIns="0" bIns="26670" numCol="1" spcCol="1270" anchor="ctr" anchorCtr="0">
              <a:noAutofit/>
            </a:bodyPr>
            <a:lstStyle/>
            <a:p>
              <a:pPr algn="ctr" defTabSz="933450">
                <a:lnSpc>
                  <a:spcPct val="90000"/>
                </a:lnSpc>
                <a:spcBef>
                  <a:spcPct val="0"/>
                </a:spcBef>
                <a:spcAft>
                  <a:spcPct val="35000"/>
                </a:spcAft>
              </a:pPr>
              <a:r>
                <a:rPr lang="en-US" sz="2100" i="1" dirty="0">
                  <a:solidFill>
                    <a:prstClr val="white"/>
                  </a:solidFill>
                </a:rPr>
                <a:t>Bring together initiatives around health and education</a:t>
              </a:r>
            </a:p>
          </p:txBody>
        </p:sp>
      </p:grpSp>
      <p:grpSp>
        <p:nvGrpSpPr>
          <p:cNvPr id="27" name="Group 26"/>
          <p:cNvGrpSpPr/>
          <p:nvPr/>
        </p:nvGrpSpPr>
        <p:grpSpPr>
          <a:xfrm>
            <a:off x="6398210" y="3886200"/>
            <a:ext cx="2440990" cy="2104559"/>
            <a:chOff x="4166189" y="2491949"/>
            <a:chExt cx="2440990" cy="2104559"/>
          </a:xfrm>
        </p:grpSpPr>
        <p:sp>
          <p:nvSpPr>
            <p:cNvPr id="28" name="Hexagon 27"/>
            <p:cNvSpPr/>
            <p:nvPr/>
          </p:nvSpPr>
          <p:spPr>
            <a:xfrm>
              <a:off x="4166189" y="2491949"/>
              <a:ext cx="2440990" cy="2104559"/>
            </a:xfrm>
            <a:prstGeom prst="hexagon">
              <a:avLst>
                <a:gd name="adj" fmla="val 25000"/>
                <a:gd name="vf" fmla="val 115470"/>
              </a:avLst>
            </a:prstGeom>
            <a:solidFill>
              <a:schemeClr val="accent1">
                <a:lumMod val="20000"/>
                <a:lumOff val="80000"/>
              </a:schemeClr>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Hexagon 4"/>
            <p:cNvSpPr/>
            <p:nvPr/>
          </p:nvSpPr>
          <p:spPr>
            <a:xfrm>
              <a:off x="4549779" y="2949149"/>
              <a:ext cx="1683398" cy="14513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26670" rIns="0" bIns="26670" numCol="1" spcCol="1270" anchor="ctr" anchorCtr="0">
              <a:noAutofit/>
            </a:bodyPr>
            <a:lstStyle/>
            <a:p>
              <a:pPr algn="ctr" defTabSz="933450">
                <a:lnSpc>
                  <a:spcPct val="90000"/>
                </a:lnSpc>
                <a:spcBef>
                  <a:spcPct val="0"/>
                </a:spcBef>
                <a:spcAft>
                  <a:spcPct val="35000"/>
                </a:spcAft>
              </a:pPr>
              <a:r>
                <a:rPr lang="en-US" sz="2100" i="1" dirty="0">
                  <a:solidFill>
                    <a:srgbClr val="002060"/>
                  </a:solidFill>
                </a:rPr>
                <a:t>Inform policy and system change</a:t>
              </a:r>
            </a:p>
            <a:p>
              <a:pPr algn="ctr" defTabSz="933450">
                <a:lnSpc>
                  <a:spcPct val="90000"/>
                </a:lnSpc>
                <a:spcBef>
                  <a:spcPct val="0"/>
                </a:spcBef>
                <a:spcAft>
                  <a:spcPct val="35000"/>
                </a:spcAft>
              </a:pPr>
              <a:endParaRPr lang="en-US" sz="2100" i="1" dirty="0" smtClean="0">
                <a:solidFill>
                  <a:srgbClr val="002060"/>
                </a:solidFill>
              </a:endParaRPr>
            </a:p>
          </p:txBody>
        </p:sp>
      </p:grpSp>
      <p:sp>
        <p:nvSpPr>
          <p:cNvPr id="30" name="Title 4"/>
          <p:cNvSpPr txBox="1">
            <a:spLocks/>
          </p:cNvSpPr>
          <p:nvPr/>
        </p:nvSpPr>
        <p:spPr>
          <a:xfrm>
            <a:off x="571500" y="34159"/>
            <a:ext cx="7886700" cy="132556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i="1" dirty="0" smtClean="0">
                <a:solidFill>
                  <a:prstClr val="black"/>
                </a:solidFill>
              </a:rPr>
              <a:t>Transformative Action for the City </a:t>
            </a:r>
            <a:endParaRPr lang="en-US" sz="4000" b="1" i="1" dirty="0">
              <a:solidFill>
                <a:prstClr val="black"/>
              </a:solidFill>
            </a:endParaRPr>
          </a:p>
        </p:txBody>
      </p:sp>
      <p:sp>
        <p:nvSpPr>
          <p:cNvPr id="34" name="Hexagon 33"/>
          <p:cNvSpPr/>
          <p:nvPr/>
        </p:nvSpPr>
        <p:spPr>
          <a:xfrm>
            <a:off x="152400" y="2743200"/>
            <a:ext cx="2440990" cy="2104559"/>
          </a:xfrm>
          <a:prstGeom prst="hexagon">
            <a:avLst>
              <a:gd name="adj" fmla="val 25000"/>
              <a:gd name="vf" fmla="val 115470"/>
            </a:avLst>
          </a:prstGeom>
          <a:blipFill rotWithShape="1">
            <a:blip r:embed="rId2"/>
            <a:stretch>
              <a:fillRect/>
            </a:stretch>
          </a:blipFill>
          <a:ln>
            <a:solidFill>
              <a:srgbClr val="002060"/>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cxnSp>
        <p:nvCxnSpPr>
          <p:cNvPr id="35" name="Straight Connector 34"/>
          <p:cNvCxnSpPr/>
          <p:nvPr/>
        </p:nvCxnSpPr>
        <p:spPr>
          <a:xfrm>
            <a:off x="228600" y="1295400"/>
            <a:ext cx="86868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7622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title"/>
          </p:nvPr>
        </p:nvSpPr>
        <p:spPr>
          <a:xfrm>
            <a:off x="0" y="152400"/>
            <a:ext cx="9144000" cy="1152218"/>
          </a:xfrm>
        </p:spPr>
        <p:txBody>
          <a:bodyPr>
            <a:normAutofit/>
          </a:bodyPr>
          <a:lstStyle/>
          <a:p>
            <a:pPr algn="ctr"/>
            <a:r>
              <a:rPr lang="en-US" sz="4000" b="1" i="1" dirty="0"/>
              <a:t>Our I</a:t>
            </a:r>
            <a:r>
              <a:rPr lang="en-US" sz="4000" b="1" i="1" dirty="0" smtClean="0"/>
              <a:t>nnovations for Children and </a:t>
            </a:r>
            <a:r>
              <a:rPr lang="en-US" sz="4000" b="1" i="1" dirty="0"/>
              <a:t>F</a:t>
            </a:r>
            <a:r>
              <a:rPr lang="en-US" sz="4000" b="1" i="1" dirty="0" smtClean="0"/>
              <a:t>amilies</a:t>
            </a:r>
            <a:endParaRPr lang="en-US" sz="4000" b="1" i="1" dirty="0"/>
          </a:p>
        </p:txBody>
      </p:sp>
      <p:cxnSp>
        <p:nvCxnSpPr>
          <p:cNvPr id="11" name="Straight Connector 10"/>
          <p:cNvCxnSpPr/>
          <p:nvPr/>
        </p:nvCxnSpPr>
        <p:spPr>
          <a:xfrm>
            <a:off x="228600" y="1295400"/>
            <a:ext cx="86868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4100" name="Picture 4" descr="https://www.childrensbrand.org/images/phocagallery/connecting_and_caring/thumbs/phoca_thumb_l_33236_33159_116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3048000"/>
            <a:ext cx="206062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ptheodoro2\Dropbox\ECIN Shared\Communications\Stock Images\iStock-6267096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419600"/>
            <a:ext cx="2057400" cy="13716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GEN_PED\RESTORED\CHC-Goldbergcenter\DC Collaborative for Mental Health in Primary Care\Early Childhood &amp; Perinatal Mental Health\Stock Photos\shutterstock_1507161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676482"/>
            <a:ext cx="2057399" cy="137151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438400" y="1676400"/>
            <a:ext cx="4343400" cy="1295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dirty="0">
                <a:solidFill>
                  <a:srgbClr val="002060"/>
                </a:solidFill>
              </a:rPr>
              <a:t>In </a:t>
            </a:r>
            <a:r>
              <a:rPr lang="en-US" b="1" i="1" dirty="0">
                <a:solidFill>
                  <a:srgbClr val="002060"/>
                </a:solidFill>
              </a:rPr>
              <a:t>Prenatal Care, </a:t>
            </a:r>
            <a:r>
              <a:rPr lang="en-US" dirty="0">
                <a:solidFill>
                  <a:srgbClr val="002060"/>
                </a:solidFill>
              </a:rPr>
              <a:t>the Mothers-Babies Program will support the mental health of high risk pregnant women  during their prenatal visits</a:t>
            </a:r>
          </a:p>
        </p:txBody>
      </p:sp>
      <p:sp>
        <p:nvSpPr>
          <p:cNvPr id="21" name="Rectangle 20"/>
          <p:cNvSpPr/>
          <p:nvPr/>
        </p:nvSpPr>
        <p:spPr>
          <a:xfrm>
            <a:off x="2438400" y="3048000"/>
            <a:ext cx="4343400" cy="137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dirty="0">
                <a:solidFill>
                  <a:srgbClr val="002060"/>
                </a:solidFill>
              </a:rPr>
              <a:t>In </a:t>
            </a:r>
            <a:r>
              <a:rPr lang="en-US" b="1" dirty="0">
                <a:solidFill>
                  <a:srgbClr val="002060"/>
                </a:solidFill>
              </a:rPr>
              <a:t>Pediatric Primary Care</a:t>
            </a:r>
            <a:r>
              <a:rPr lang="en-US" dirty="0">
                <a:solidFill>
                  <a:srgbClr val="002060"/>
                </a:solidFill>
              </a:rPr>
              <a:t>, Healthy Steps is providing parenting and mental health support to families with young children</a:t>
            </a:r>
          </a:p>
        </p:txBody>
      </p:sp>
      <p:sp>
        <p:nvSpPr>
          <p:cNvPr id="23" name="Rectangle 22"/>
          <p:cNvSpPr/>
          <p:nvPr/>
        </p:nvSpPr>
        <p:spPr>
          <a:xfrm>
            <a:off x="2438400" y="4495800"/>
            <a:ext cx="4343400" cy="1295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dirty="0">
                <a:solidFill>
                  <a:srgbClr val="002060"/>
                </a:solidFill>
              </a:rPr>
              <a:t>In </a:t>
            </a:r>
            <a:r>
              <a:rPr lang="en-US" b="1" dirty="0">
                <a:solidFill>
                  <a:srgbClr val="002060"/>
                </a:solidFill>
              </a:rPr>
              <a:t>Early Childhood Education</a:t>
            </a:r>
            <a:r>
              <a:rPr lang="en-US" dirty="0">
                <a:solidFill>
                  <a:srgbClr val="002060"/>
                </a:solidFill>
              </a:rPr>
              <a:t>, we provide mindfulness training for parents and training in social-emotional learning for teachers</a:t>
            </a:r>
          </a:p>
        </p:txBody>
      </p:sp>
      <p:sp>
        <p:nvSpPr>
          <p:cNvPr id="18" name="Rectangle 17"/>
          <p:cNvSpPr/>
          <p:nvPr/>
        </p:nvSpPr>
        <p:spPr>
          <a:xfrm>
            <a:off x="6858000" y="1676400"/>
            <a:ext cx="2057400" cy="1295400"/>
          </a:xfrm>
          <a:prstGeom prst="rect">
            <a:avLst/>
          </a:prstGeom>
          <a:solidFill>
            <a:srgbClr val="E7E6E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smtClean="0">
                <a:solidFill>
                  <a:srgbClr val="C00000"/>
                </a:solidFill>
              </a:rPr>
              <a:t>Will serve </a:t>
            </a:r>
            <a:r>
              <a:rPr lang="en-US" sz="1400" b="1" dirty="0">
                <a:solidFill>
                  <a:srgbClr val="C00000"/>
                </a:solidFill>
              </a:rPr>
              <a:t>200</a:t>
            </a:r>
            <a:r>
              <a:rPr lang="en-US" sz="1400" dirty="0">
                <a:solidFill>
                  <a:srgbClr val="C00000"/>
                </a:solidFill>
              </a:rPr>
              <a:t>+ pregnant women in 2018</a:t>
            </a:r>
          </a:p>
        </p:txBody>
      </p:sp>
      <p:sp>
        <p:nvSpPr>
          <p:cNvPr id="25" name="Rectangle 24"/>
          <p:cNvSpPr/>
          <p:nvPr/>
        </p:nvSpPr>
        <p:spPr>
          <a:xfrm>
            <a:off x="6858000" y="3048000"/>
            <a:ext cx="2057400" cy="1371600"/>
          </a:xfrm>
          <a:prstGeom prst="rect">
            <a:avLst/>
          </a:prstGeom>
          <a:solidFill>
            <a:srgbClr val="E7E6E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smtClean="0">
                <a:solidFill>
                  <a:srgbClr val="C00000"/>
                </a:solidFill>
              </a:rPr>
              <a:t>Will serve ~</a:t>
            </a:r>
            <a:r>
              <a:rPr lang="en-US" sz="1400" b="1" dirty="0" smtClean="0">
                <a:solidFill>
                  <a:srgbClr val="C00000"/>
                </a:solidFill>
              </a:rPr>
              <a:t>400</a:t>
            </a:r>
            <a:r>
              <a:rPr lang="en-US" sz="1400" dirty="0" smtClean="0">
                <a:solidFill>
                  <a:srgbClr val="C00000"/>
                </a:solidFill>
              </a:rPr>
              <a:t> families by end of 2017 &amp; expected to serve </a:t>
            </a:r>
            <a:r>
              <a:rPr lang="en-US" sz="1400" b="1" dirty="0" smtClean="0">
                <a:solidFill>
                  <a:srgbClr val="C00000"/>
                </a:solidFill>
              </a:rPr>
              <a:t>600</a:t>
            </a:r>
            <a:r>
              <a:rPr lang="en-US" sz="1400" dirty="0" smtClean="0">
                <a:solidFill>
                  <a:srgbClr val="C00000"/>
                </a:solidFill>
              </a:rPr>
              <a:t> families in 2018</a:t>
            </a:r>
            <a:endParaRPr lang="en-US" sz="1400" dirty="0">
              <a:solidFill>
                <a:srgbClr val="C00000"/>
              </a:solidFill>
            </a:endParaRPr>
          </a:p>
        </p:txBody>
      </p:sp>
      <p:sp>
        <p:nvSpPr>
          <p:cNvPr id="27" name="Rectangle 26"/>
          <p:cNvSpPr/>
          <p:nvPr/>
        </p:nvSpPr>
        <p:spPr>
          <a:xfrm>
            <a:off x="6858000" y="4495800"/>
            <a:ext cx="2057400" cy="1295400"/>
          </a:xfrm>
          <a:prstGeom prst="rect">
            <a:avLst/>
          </a:prstGeom>
          <a:solidFill>
            <a:srgbClr val="E7E6E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dirty="0" smtClean="0">
                <a:solidFill>
                  <a:srgbClr val="C00000"/>
                </a:solidFill>
              </a:rPr>
              <a:t>200</a:t>
            </a:r>
            <a:r>
              <a:rPr lang="en-US" sz="1400" dirty="0" smtClean="0">
                <a:solidFill>
                  <a:srgbClr val="C00000"/>
                </a:solidFill>
              </a:rPr>
              <a:t> children in class with ECIN trained teachers &amp; 800 children in classrooms with mental health consultation in School Year 2017-18</a:t>
            </a:r>
            <a:endParaRPr lang="en-US" sz="1400" dirty="0">
              <a:solidFill>
                <a:srgbClr val="C00000"/>
              </a:solidFill>
            </a:endParaRPr>
          </a:p>
        </p:txBody>
      </p:sp>
    </p:spTree>
    <p:extLst>
      <p:ext uri="{BB962C8B-B14F-4D97-AF65-F5344CB8AC3E}">
        <p14:creationId xmlns:p14="http://schemas.microsoft.com/office/powerpoint/2010/main" val="16823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apezoid 8"/>
          <p:cNvSpPr/>
          <p:nvPr/>
        </p:nvSpPr>
        <p:spPr>
          <a:xfrm rot="16200000">
            <a:off x="1485901" y="2933701"/>
            <a:ext cx="2286000" cy="990600"/>
          </a:xfrm>
          <a:prstGeom prst="trapezoid">
            <a:avLst>
              <a:gd name="adj" fmla="val 32767"/>
            </a:avLst>
          </a:prstGeom>
          <a:solidFill>
            <a:srgbClr val="00206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4"/>
          <p:cNvSpPr>
            <a:spLocks noGrp="1"/>
          </p:cNvSpPr>
          <p:nvPr>
            <p:ph type="title"/>
          </p:nvPr>
        </p:nvSpPr>
        <p:spPr>
          <a:xfrm>
            <a:off x="0" y="34159"/>
            <a:ext cx="9144000" cy="1325563"/>
          </a:xfrm>
        </p:spPr>
        <p:txBody>
          <a:bodyPr>
            <a:normAutofit/>
          </a:bodyPr>
          <a:lstStyle/>
          <a:p>
            <a:pPr algn="ctr"/>
            <a:r>
              <a:rPr lang="en-US" sz="4000" b="1" i="1" dirty="0"/>
              <a:t>From </a:t>
            </a:r>
            <a:r>
              <a:rPr lang="en-US" sz="4000" b="1" i="1" dirty="0" smtClean="0"/>
              <a:t>Innovation to Public </a:t>
            </a:r>
            <a:r>
              <a:rPr lang="en-US" sz="4000" b="1" i="1" dirty="0"/>
              <a:t>P</a:t>
            </a:r>
            <a:r>
              <a:rPr lang="en-US" sz="4000" b="1" i="1" dirty="0" smtClean="0"/>
              <a:t>olicy</a:t>
            </a:r>
            <a:endParaRPr lang="en-US" sz="4000" b="1" i="1" dirty="0"/>
          </a:p>
        </p:txBody>
      </p:sp>
      <p:cxnSp>
        <p:nvCxnSpPr>
          <p:cNvPr id="18" name="Straight Connector 17"/>
          <p:cNvCxnSpPr/>
          <p:nvPr/>
        </p:nvCxnSpPr>
        <p:spPr>
          <a:xfrm>
            <a:off x="228600" y="1295400"/>
            <a:ext cx="86868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33401" y="2590801"/>
            <a:ext cx="1676400" cy="1676400"/>
          </a:xfrm>
          <a:prstGeom prst="rect">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prstClr val="white"/>
                </a:solidFill>
              </a:rPr>
              <a:t>Build sustainability and capacity of partners</a:t>
            </a:r>
            <a:endParaRPr lang="en-US" dirty="0">
              <a:solidFill>
                <a:prstClr val="white"/>
              </a:solidFill>
            </a:endParaRPr>
          </a:p>
        </p:txBody>
      </p:sp>
      <p:sp>
        <p:nvSpPr>
          <p:cNvPr id="20" name="Rectangle 19"/>
          <p:cNvSpPr/>
          <p:nvPr/>
        </p:nvSpPr>
        <p:spPr>
          <a:xfrm>
            <a:off x="3124201" y="2286001"/>
            <a:ext cx="2286000" cy="2286000"/>
          </a:xfrm>
          <a:prstGeom prst="rect">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Education and outreach to city government</a:t>
            </a:r>
            <a:endParaRPr lang="en-US" sz="2400" dirty="0">
              <a:solidFill>
                <a:prstClr val="white"/>
              </a:solidFill>
            </a:endParaRPr>
          </a:p>
        </p:txBody>
      </p:sp>
      <p:sp>
        <p:nvSpPr>
          <p:cNvPr id="21" name="Rectangle 20"/>
          <p:cNvSpPr/>
          <p:nvPr/>
        </p:nvSpPr>
        <p:spPr>
          <a:xfrm>
            <a:off x="6248401" y="2057401"/>
            <a:ext cx="2743200" cy="2743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a:p>
            <a:pPr algn="ctr"/>
            <a:r>
              <a:rPr lang="en-US" sz="2800" dirty="0" smtClean="0">
                <a:solidFill>
                  <a:prstClr val="white"/>
                </a:solidFill>
              </a:rPr>
              <a:t>Collaborations with agency leaders to change policy</a:t>
            </a:r>
            <a:endParaRPr lang="en-US" sz="2800" dirty="0">
              <a:solidFill>
                <a:prstClr val="white"/>
              </a:solidFill>
            </a:endParaRPr>
          </a:p>
          <a:p>
            <a:endParaRPr lang="en-US" sz="1400" dirty="0">
              <a:solidFill>
                <a:prstClr val="white"/>
              </a:solidFill>
            </a:endParaRPr>
          </a:p>
        </p:txBody>
      </p:sp>
      <p:sp>
        <p:nvSpPr>
          <p:cNvPr id="23" name="Trapezoid 22"/>
          <p:cNvSpPr/>
          <p:nvPr/>
        </p:nvSpPr>
        <p:spPr>
          <a:xfrm rot="16200000">
            <a:off x="4495801" y="2971801"/>
            <a:ext cx="2743200" cy="914400"/>
          </a:xfrm>
          <a:prstGeom prst="trapezoid">
            <a:avLst>
              <a:gd name="adj" fmla="val 26401"/>
            </a:avLst>
          </a:prstGeom>
          <a:solidFill>
            <a:srgbClr val="00206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rapezoid 23"/>
          <p:cNvSpPr/>
          <p:nvPr/>
        </p:nvSpPr>
        <p:spPr>
          <a:xfrm rot="16200000">
            <a:off x="-571499" y="3238501"/>
            <a:ext cx="1752600" cy="457200"/>
          </a:xfrm>
          <a:prstGeom prst="trapezoid">
            <a:avLst>
              <a:gd name="adj" fmla="val 26401"/>
            </a:avLst>
          </a:prstGeom>
          <a:solidFill>
            <a:srgbClr val="00206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7" name="Picture 3" descr="C:\Users\ptheodoro2\AppData\Local\Microsoft\Windows\Temporary Internet Files\Content.IE5\B148KCDY\bulb_on[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720935"/>
            <a:ext cx="941462" cy="994065"/>
          </a:xfrm>
          <a:prstGeom prst="rect">
            <a:avLst/>
          </a:prstGeom>
          <a:noFill/>
          <a:extLst>
            <a:ext uri="{909E8E84-426E-40DD-AFC4-6F175D3DCCD1}">
              <a14:hiddenFill xmlns:a14="http://schemas.microsoft.com/office/drawing/2010/main">
                <a:solidFill>
                  <a:srgbClr val="FFFFFF"/>
                </a:solidFill>
              </a14:hiddenFill>
            </a:ext>
          </a:extLst>
        </p:spPr>
      </p:pic>
      <p:sp>
        <p:nvSpPr>
          <p:cNvPr id="26" name="Right Arrow 25"/>
          <p:cNvSpPr/>
          <p:nvPr/>
        </p:nvSpPr>
        <p:spPr>
          <a:xfrm>
            <a:off x="1981200" y="5410200"/>
            <a:ext cx="4495800" cy="228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52" name="Picture 8" descr="C:\Users\ptheodoro2\AppData\Local\Microsoft\Windows\Temporary Internet Files\Content.IE5\4VH2U9I1\Law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4800600"/>
            <a:ext cx="1529877" cy="116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959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371600"/>
          </a:xfrm>
        </p:spPr>
        <p:txBody>
          <a:bodyPr>
            <a:normAutofit/>
          </a:bodyPr>
          <a:lstStyle/>
          <a:p>
            <a:pPr algn="ctr"/>
            <a:r>
              <a:rPr lang="en-US" sz="4000" b="1" i="1" dirty="0" smtClean="0"/>
              <a:t>From Innovation to National Impact</a:t>
            </a:r>
            <a:endParaRPr lang="en-US" sz="4000" b="1" i="1" dirty="0"/>
          </a:p>
        </p:txBody>
      </p:sp>
      <p:sp>
        <p:nvSpPr>
          <p:cNvPr id="6" name="Content Placeholder 5"/>
          <p:cNvSpPr>
            <a:spLocks noGrp="1"/>
          </p:cNvSpPr>
          <p:nvPr>
            <p:ph idx="1"/>
          </p:nvPr>
        </p:nvSpPr>
        <p:spPr>
          <a:xfrm>
            <a:off x="304800" y="1825624"/>
            <a:ext cx="8305800" cy="487997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2" name="Picture 1"/>
          <p:cNvPicPr>
            <a:picLocks noChangeAspect="1"/>
          </p:cNvPicPr>
          <p:nvPr/>
        </p:nvPicPr>
        <p:blipFill>
          <a:blip r:embed="rId3"/>
          <a:stretch>
            <a:fillRect/>
          </a:stretch>
        </p:blipFill>
        <p:spPr>
          <a:xfrm>
            <a:off x="457200" y="1524000"/>
            <a:ext cx="2895600" cy="1553738"/>
          </a:xfrm>
          <a:prstGeom prst="rect">
            <a:avLst/>
          </a:prstGeom>
        </p:spPr>
      </p:pic>
      <p:pic>
        <p:nvPicPr>
          <p:cNvPr id="4" name="Picture 3"/>
          <p:cNvPicPr>
            <a:picLocks noChangeAspect="1"/>
          </p:cNvPicPr>
          <p:nvPr/>
        </p:nvPicPr>
        <p:blipFill>
          <a:blip r:embed="rId4"/>
          <a:stretch>
            <a:fillRect/>
          </a:stretch>
        </p:blipFill>
        <p:spPr>
          <a:xfrm>
            <a:off x="1905000" y="5257800"/>
            <a:ext cx="5181600" cy="766910"/>
          </a:xfrm>
          <a:prstGeom prst="rect">
            <a:avLst/>
          </a:prstGeom>
        </p:spPr>
      </p:pic>
      <p:pic>
        <p:nvPicPr>
          <p:cNvPr id="10" name="Picture 9"/>
          <p:cNvPicPr>
            <a:picLocks noChangeAspect="1"/>
          </p:cNvPicPr>
          <p:nvPr/>
        </p:nvPicPr>
        <p:blipFill>
          <a:blip r:embed="rId5"/>
          <a:stretch>
            <a:fillRect/>
          </a:stretch>
        </p:blipFill>
        <p:spPr>
          <a:xfrm>
            <a:off x="6705600" y="1905000"/>
            <a:ext cx="1828800" cy="146844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714750"/>
            <a:ext cx="2747416"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1371600"/>
            <a:ext cx="4495800" cy="76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581400"/>
            <a:ext cx="1447800" cy="141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2286000"/>
            <a:ext cx="246894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810000"/>
            <a:ext cx="2362200" cy="118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228600" y="1295400"/>
            <a:ext cx="86868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709567" y="3212068"/>
            <a:ext cx="1901033" cy="369332"/>
          </a:xfrm>
          <a:prstGeom prst="rect">
            <a:avLst/>
          </a:prstGeom>
          <a:noFill/>
        </p:spPr>
        <p:txBody>
          <a:bodyPr wrap="none" rtlCol="0">
            <a:spAutoFit/>
          </a:bodyPr>
          <a:lstStyle/>
          <a:p>
            <a:r>
              <a:rPr lang="en-US" dirty="0" smtClean="0">
                <a:solidFill>
                  <a:prstClr val="black">
                    <a:lumMod val="95000"/>
                    <a:lumOff val="5000"/>
                  </a:prstClr>
                </a:solidFill>
              </a:rPr>
              <a:t>All Children Thrive</a:t>
            </a:r>
            <a:endParaRPr lang="en-US" dirty="0">
              <a:solidFill>
                <a:prstClr val="black">
                  <a:lumMod val="95000"/>
                  <a:lumOff val="5000"/>
                </a:prstClr>
              </a:solidFill>
            </a:endParaRPr>
          </a:p>
        </p:txBody>
      </p:sp>
    </p:spTree>
    <p:extLst>
      <p:ext uri="{BB962C8B-B14F-4D97-AF65-F5344CB8AC3E}">
        <p14:creationId xmlns:p14="http://schemas.microsoft.com/office/powerpoint/2010/main" val="952848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rgbClr val="002060"/>
          </a:solidFill>
          <a:effectLst/>
        </p:spPr>
      </p:sp>
      <p:pic>
        <p:nvPicPr>
          <p:cNvPr id="8" name="Content Placeholder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1111"/>
          <a:stretch/>
        </p:blipFill>
        <p:spPr>
          <a:xfrm>
            <a:off x="20" y="10"/>
            <a:ext cx="9143980" cy="4571990"/>
          </a:xfrm>
          <a:prstGeom prst="rect">
            <a:avLst/>
          </a:prstGeom>
        </p:spPr>
      </p:pic>
      <p:cxnSp>
        <p:nvCxnSpPr>
          <p:cNvPr id="24" name="Straight Connector 23">
            <a:extLst>
              <a:ext uri="{FF2B5EF4-FFF2-40B4-BE49-F238E27FC236}">
                <a16:creationId xmlns:a16="http://schemas.microsoft.com/office/drawing/2014/main" xmlns="" id="{E126E481-B945-4179-BD79-05E96E9B29E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6290132" y="5264106"/>
            <a:ext cx="0" cy="914400"/>
          </a:xfrm>
          <a:prstGeom prst="line">
            <a:avLst/>
          </a:prstGeom>
          <a:ln w="38100">
            <a:solidFill>
              <a:schemeClr val="tx1">
                <a:lumMod val="65000"/>
                <a:alpha val="80000"/>
              </a:schemeClr>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324852" y="5091762"/>
            <a:ext cx="5875644" cy="1264588"/>
          </a:xfrm>
        </p:spPr>
        <p:txBody>
          <a:bodyPr vert="horz" lIns="91440" tIns="45720" rIns="91440" bIns="45720" rtlCol="0" anchor="ctr">
            <a:normAutofit/>
          </a:bodyPr>
          <a:lstStyle/>
          <a:p>
            <a:pPr algn="r" defTabSz="914400"/>
            <a:r>
              <a:rPr lang="en-US" dirty="0"/>
              <a:t>What we hope to achieve in the next three years and beyond</a:t>
            </a:r>
          </a:p>
        </p:txBody>
      </p:sp>
      <p:sp>
        <p:nvSpPr>
          <p:cNvPr id="2" name="Rectangle 1"/>
          <p:cNvSpPr/>
          <p:nvPr/>
        </p:nvSpPr>
        <p:spPr>
          <a:xfrm>
            <a:off x="0" y="4572000"/>
            <a:ext cx="9144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567941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cmerrill\Desktop\logo_2.jpg"/>
          <p:cNvPicPr>
            <a:picLocks noChangeAspect="1" noChangeArrowheads="1"/>
          </p:cNvPicPr>
          <p:nvPr/>
        </p:nvPicPr>
        <p:blipFill rotWithShape="1">
          <a:blip r:embed="rId2">
            <a:extLst>
              <a:ext uri="{28A0092B-C50C-407E-A947-70E740481C1C}">
                <a14:useLocalDpi xmlns:a14="http://schemas.microsoft.com/office/drawing/2010/main" val="0"/>
              </a:ext>
            </a:extLst>
          </a:blip>
          <a:srcRect r="24673"/>
          <a:stretch/>
        </p:blipFill>
        <p:spPr bwMode="auto">
          <a:xfrm>
            <a:off x="7502012" y="5334000"/>
            <a:ext cx="1622323"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p:cNvSpPr txBox="1">
            <a:spLocks/>
          </p:cNvSpPr>
          <p:nvPr/>
        </p:nvSpPr>
        <p:spPr>
          <a:xfrm>
            <a:off x="609600" y="457200"/>
            <a:ext cx="4675909" cy="536940"/>
          </a:xfrm>
          <a:prstGeom prst="rect">
            <a:avLst/>
          </a:prstGeom>
        </p:spPr>
        <p:txBody>
          <a:bodyPr/>
          <a:lstStyle>
            <a:lvl1pPr algn="l" rtl="0" eaLnBrk="1" fontAlgn="base" hangingPunct="1">
              <a:spcBef>
                <a:spcPct val="0"/>
              </a:spcBef>
              <a:spcAft>
                <a:spcPct val="0"/>
              </a:spcAft>
              <a:defRPr sz="2600">
                <a:solidFill>
                  <a:schemeClr val="tx1"/>
                </a:solidFill>
                <a:latin typeface="YALE DESIGN"/>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sz="2800" b="1" kern="0" dirty="0" smtClean="0">
                <a:solidFill>
                  <a:srgbClr val="002060"/>
                </a:solidFill>
                <a:latin typeface="Avenir Next Regular"/>
                <a:ea typeface="Arial" charset="0"/>
                <a:cs typeface="Avenir Next Regular"/>
              </a:rPr>
              <a:t>Tonight’s Panelists</a:t>
            </a:r>
            <a:endParaRPr lang="en-US" sz="2800" b="1" kern="0" dirty="0">
              <a:solidFill>
                <a:srgbClr val="002060"/>
              </a:solidFill>
              <a:latin typeface="Avenir Next Regular"/>
              <a:ea typeface="Arial" charset="0"/>
              <a:cs typeface="Avenir Next Regular"/>
            </a:endParaRPr>
          </a:p>
        </p:txBody>
      </p:sp>
      <p:sp>
        <p:nvSpPr>
          <p:cNvPr id="7" name="TextBox 6"/>
          <p:cNvSpPr txBox="1"/>
          <p:nvPr/>
        </p:nvSpPr>
        <p:spPr>
          <a:xfrm>
            <a:off x="614516" y="1219200"/>
            <a:ext cx="7467600" cy="5262979"/>
          </a:xfrm>
          <a:prstGeom prst="rect">
            <a:avLst/>
          </a:prstGeom>
          <a:noFill/>
        </p:spPr>
        <p:txBody>
          <a:bodyPr wrap="square" rtlCol="0">
            <a:spAutoFit/>
          </a:bodyPr>
          <a:lstStyle/>
          <a:p>
            <a:r>
              <a:rPr lang="en-US" sz="2400" b="1" i="1" dirty="0" smtClean="0">
                <a:solidFill>
                  <a:srgbClr val="00395D"/>
                </a:solidFill>
                <a:latin typeface="Avenir Next Regular"/>
                <a:cs typeface="Avenir Next Regular"/>
              </a:rPr>
              <a:t>Dr. Anna Penn </a:t>
            </a:r>
            <a:r>
              <a:rPr lang="en-US" sz="2400" dirty="0" smtClean="0">
                <a:solidFill>
                  <a:srgbClr val="00395D"/>
                </a:solidFill>
                <a:latin typeface="Avenir Next Regular"/>
                <a:cs typeface="Avenir Next Regular"/>
              </a:rPr>
              <a:t>–</a:t>
            </a:r>
            <a:r>
              <a:rPr lang="en-US" sz="2400" b="1" dirty="0" smtClean="0">
                <a:solidFill>
                  <a:srgbClr val="00395D"/>
                </a:solidFill>
                <a:latin typeface="Avenir Next Regular"/>
                <a:cs typeface="Avenir Next Regular"/>
              </a:rPr>
              <a:t> </a:t>
            </a:r>
            <a:r>
              <a:rPr lang="en-US" sz="2400" dirty="0">
                <a:solidFill>
                  <a:srgbClr val="00395D"/>
                </a:solidFill>
                <a:latin typeface="Avenir Next Regular"/>
                <a:cs typeface="Avenir Next Regular"/>
              </a:rPr>
              <a:t>N</a:t>
            </a:r>
            <a:r>
              <a:rPr lang="en-US" sz="2400" dirty="0" smtClean="0">
                <a:solidFill>
                  <a:srgbClr val="00395D"/>
                </a:solidFill>
                <a:latin typeface="Avenir Next Regular"/>
                <a:cs typeface="Avenir Next Regular"/>
              </a:rPr>
              <a:t>eonatologist </a:t>
            </a:r>
            <a:r>
              <a:rPr lang="en-US" sz="2400" dirty="0">
                <a:solidFill>
                  <a:srgbClr val="00395D"/>
                </a:solidFill>
                <a:latin typeface="Avenir Next Regular"/>
                <a:cs typeface="Avenir Next Regular"/>
              </a:rPr>
              <a:t>and developmental neuroscientist at Children’s National Health System</a:t>
            </a:r>
          </a:p>
          <a:p>
            <a:endParaRPr lang="en-US" sz="2400" dirty="0">
              <a:solidFill>
                <a:srgbClr val="00395D"/>
              </a:solidFill>
              <a:latin typeface="Avenir Next Regular"/>
              <a:cs typeface="Avenir Next Regular"/>
            </a:endParaRPr>
          </a:p>
          <a:p>
            <a:r>
              <a:rPr lang="en-US" sz="2400" b="1" i="1" dirty="0">
                <a:solidFill>
                  <a:srgbClr val="00395D"/>
                </a:solidFill>
                <a:latin typeface="Avenir Next Regular"/>
                <a:cs typeface="Avenir Next Regular"/>
              </a:rPr>
              <a:t>Dr. Lee Beers </a:t>
            </a:r>
            <a:r>
              <a:rPr lang="en-US" sz="2400" dirty="0">
                <a:solidFill>
                  <a:srgbClr val="00395D"/>
                </a:solidFill>
                <a:latin typeface="Avenir Next Regular"/>
                <a:cs typeface="Avenir Next Regular"/>
              </a:rPr>
              <a:t>– </a:t>
            </a:r>
            <a:r>
              <a:rPr lang="en-US" sz="2400" dirty="0">
                <a:solidFill>
                  <a:srgbClr val="00395D"/>
                </a:solidFill>
                <a:latin typeface="Avenir Next Regular"/>
                <a:cs typeface="Avenir Next Regular"/>
              </a:rPr>
              <a:t>P</a:t>
            </a:r>
            <a:r>
              <a:rPr lang="en-US" sz="2400" dirty="0" smtClean="0">
                <a:solidFill>
                  <a:srgbClr val="00395D"/>
                </a:solidFill>
                <a:latin typeface="Avenir Next Regular"/>
                <a:cs typeface="Avenir Next Regular"/>
              </a:rPr>
              <a:t>ediatrician </a:t>
            </a:r>
            <a:r>
              <a:rPr lang="en-US" sz="2400" dirty="0">
                <a:solidFill>
                  <a:srgbClr val="00395D"/>
                </a:solidFill>
                <a:latin typeface="Avenir Next Regular"/>
                <a:cs typeface="Avenir Next Regular"/>
              </a:rPr>
              <a:t>and </a:t>
            </a:r>
            <a:r>
              <a:rPr lang="en-US" sz="2400" dirty="0" smtClean="0">
                <a:solidFill>
                  <a:srgbClr val="00395D"/>
                </a:solidFill>
                <a:latin typeface="Avenir Next Regular"/>
                <a:cs typeface="Avenir Next Regular"/>
              </a:rPr>
              <a:t>Director </a:t>
            </a:r>
            <a:r>
              <a:rPr lang="en-US" sz="2400" dirty="0">
                <a:solidFill>
                  <a:srgbClr val="00395D"/>
                </a:solidFill>
                <a:latin typeface="Avenir Next Regular"/>
                <a:cs typeface="Avenir Next Regular"/>
              </a:rPr>
              <a:t>of the DC Mental Health Access in Pediatrics (DC MAP) program and Early Childhood Innovation Network (ECIN</a:t>
            </a:r>
            <a:r>
              <a:rPr lang="en-US" sz="2400" dirty="0" smtClean="0">
                <a:solidFill>
                  <a:srgbClr val="00395D"/>
                </a:solidFill>
                <a:latin typeface="Avenir Next Regular"/>
                <a:cs typeface="Avenir Next Regular"/>
              </a:rPr>
              <a:t>) at </a:t>
            </a:r>
            <a:r>
              <a:rPr lang="en-US" sz="2400" dirty="0">
                <a:solidFill>
                  <a:srgbClr val="00395D"/>
                </a:solidFill>
                <a:latin typeface="Avenir Next Regular"/>
                <a:cs typeface="Avenir Next Regular"/>
              </a:rPr>
              <a:t>Children’s National Health System</a:t>
            </a:r>
          </a:p>
          <a:p>
            <a:endParaRPr lang="en-US" sz="2400" dirty="0">
              <a:solidFill>
                <a:srgbClr val="00395D"/>
              </a:solidFill>
              <a:latin typeface="Avenir Next Regular"/>
              <a:cs typeface="Avenir Next Regular"/>
            </a:endParaRPr>
          </a:p>
          <a:p>
            <a:r>
              <a:rPr lang="en-US" sz="2400" b="1" i="1" dirty="0">
                <a:solidFill>
                  <a:srgbClr val="00395D"/>
                </a:solidFill>
                <a:latin typeface="Avenir Next Regular"/>
                <a:cs typeface="Avenir Next Regular"/>
              </a:rPr>
              <a:t>Gail Avent </a:t>
            </a:r>
            <a:r>
              <a:rPr lang="en-US" sz="2400" dirty="0">
                <a:solidFill>
                  <a:srgbClr val="00395D"/>
                </a:solidFill>
                <a:latin typeface="Avenir Next Regular"/>
                <a:cs typeface="Avenir Next Regular"/>
              </a:rPr>
              <a:t>– </a:t>
            </a:r>
            <a:r>
              <a:rPr lang="en-US" sz="2400" dirty="0" smtClean="0">
                <a:solidFill>
                  <a:srgbClr val="00395D"/>
                </a:solidFill>
                <a:latin typeface="Avenir Next Regular"/>
                <a:cs typeface="Avenir Next Regular"/>
              </a:rPr>
              <a:t> </a:t>
            </a:r>
            <a:r>
              <a:rPr lang="en-US" sz="2400" dirty="0">
                <a:solidFill>
                  <a:srgbClr val="00395D"/>
                </a:solidFill>
                <a:latin typeface="Avenir Next Regular"/>
                <a:cs typeface="Avenir Next Regular"/>
              </a:rPr>
              <a:t>Executive Director and founder of Total Family Care Coalition (TFCC), a family-run not-for-profit organization that helps families that have emotional, behavioral, and mental health difficulties</a:t>
            </a:r>
          </a:p>
          <a:p>
            <a:endParaRPr lang="en-US" sz="2400" dirty="0">
              <a:solidFill>
                <a:srgbClr val="00395D"/>
              </a:solidFill>
              <a:latin typeface="Avenir Next Regular"/>
              <a:cs typeface="Avenir Next Regular"/>
            </a:endParaRPr>
          </a:p>
          <a:p>
            <a:endParaRPr lang="en-US" sz="2400" dirty="0">
              <a:solidFill>
                <a:srgbClr val="00395D"/>
              </a:solidFill>
              <a:latin typeface="Avenir Next Regular"/>
              <a:cs typeface="Avenir Next Regular"/>
            </a:endParaRPr>
          </a:p>
        </p:txBody>
      </p:sp>
    </p:spTree>
    <p:extLst>
      <p:ext uri="{BB962C8B-B14F-4D97-AF65-F5344CB8AC3E}">
        <p14:creationId xmlns:p14="http://schemas.microsoft.com/office/powerpoint/2010/main" val="129914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0510"/>
            <a:ext cx="9144000" cy="1325563"/>
          </a:xfrm>
        </p:spPr>
        <p:txBody>
          <a:bodyPr>
            <a:normAutofit/>
          </a:bodyPr>
          <a:lstStyle/>
          <a:p>
            <a:pPr algn="ctr"/>
            <a:r>
              <a:rPr lang="en-US" sz="4000" b="1" i="1" dirty="0"/>
              <a:t>Our </a:t>
            </a:r>
            <a:r>
              <a:rPr lang="en-US" sz="4000" b="1" i="1" dirty="0" smtClean="0"/>
              <a:t>Emerging </a:t>
            </a:r>
            <a:r>
              <a:rPr lang="en-US" sz="4000" b="1" i="1" dirty="0"/>
              <a:t>V</a:t>
            </a:r>
            <a:r>
              <a:rPr lang="en-US" sz="4000" b="1" i="1" dirty="0" smtClean="0"/>
              <a:t>ision</a:t>
            </a:r>
            <a:endParaRPr lang="en-US" sz="4000" b="1" i="1" dirty="0"/>
          </a:p>
        </p:txBody>
      </p:sp>
      <p:sp>
        <p:nvSpPr>
          <p:cNvPr id="6" name="Content Placeholder 5"/>
          <p:cNvSpPr>
            <a:spLocks noGrp="1"/>
          </p:cNvSpPr>
          <p:nvPr>
            <p:ph idx="1"/>
          </p:nvPr>
        </p:nvSpPr>
        <p:spPr>
          <a:xfrm>
            <a:off x="381000" y="2362200"/>
            <a:ext cx="4114800" cy="2895600"/>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2000" dirty="0" smtClean="0">
              <a:solidFill>
                <a:schemeClr val="tx1">
                  <a:lumMod val="75000"/>
                  <a:lumOff val="25000"/>
                </a:schemeClr>
              </a:solidFill>
            </a:endParaRPr>
          </a:p>
          <a:p>
            <a:pPr marL="284163" indent="-284163" defTabSz="914400">
              <a:lnSpc>
                <a:spcPct val="100000"/>
              </a:lnSpc>
              <a:spcBef>
                <a:spcPts val="0"/>
              </a:spcBef>
            </a:pPr>
            <a:r>
              <a:rPr lang="en-US" sz="2000" b="1" dirty="0" smtClean="0">
                <a:solidFill>
                  <a:schemeClr val="tx1">
                    <a:lumMod val="75000"/>
                    <a:lumOff val="25000"/>
                  </a:schemeClr>
                </a:solidFill>
              </a:rPr>
              <a:t>Keep </a:t>
            </a:r>
            <a:r>
              <a:rPr lang="en-US" sz="2000" b="1" dirty="0">
                <a:solidFill>
                  <a:schemeClr val="tx1">
                    <a:lumMod val="75000"/>
                    <a:lumOff val="25000"/>
                  </a:schemeClr>
                </a:solidFill>
              </a:rPr>
              <a:t>parents well</a:t>
            </a:r>
            <a:r>
              <a:rPr lang="en-US" sz="2000" dirty="0">
                <a:solidFill>
                  <a:schemeClr val="tx1">
                    <a:lumMod val="75000"/>
                    <a:lumOff val="25000"/>
                  </a:schemeClr>
                </a:solidFill>
              </a:rPr>
              <a:t>: protect and enhance parent mental health</a:t>
            </a:r>
          </a:p>
          <a:p>
            <a:pPr marL="284163" indent="-284163" defTabSz="914400">
              <a:lnSpc>
                <a:spcPct val="100000"/>
              </a:lnSpc>
              <a:spcBef>
                <a:spcPts val="0"/>
              </a:spcBef>
            </a:pPr>
            <a:r>
              <a:rPr lang="en-US" sz="2000" b="1" dirty="0">
                <a:solidFill>
                  <a:schemeClr val="tx1">
                    <a:lumMod val="75000"/>
                    <a:lumOff val="25000"/>
                  </a:schemeClr>
                </a:solidFill>
              </a:rPr>
              <a:t>Build healthy brains</a:t>
            </a:r>
            <a:r>
              <a:rPr lang="en-US" sz="2000" dirty="0">
                <a:solidFill>
                  <a:schemeClr val="tx1">
                    <a:lumMod val="75000"/>
                    <a:lumOff val="25000"/>
                  </a:schemeClr>
                </a:solidFill>
              </a:rPr>
              <a:t>: optimize early childhood developmental outcomes</a:t>
            </a:r>
          </a:p>
          <a:p>
            <a:pPr marL="284163" indent="-284163" defTabSz="914400">
              <a:lnSpc>
                <a:spcPct val="100000"/>
              </a:lnSpc>
              <a:spcBef>
                <a:spcPts val="0"/>
              </a:spcBef>
            </a:pPr>
            <a:r>
              <a:rPr lang="en-US" sz="2000" b="1" dirty="0">
                <a:solidFill>
                  <a:schemeClr val="tx1">
                    <a:lumMod val="75000"/>
                    <a:lumOff val="25000"/>
                  </a:schemeClr>
                </a:solidFill>
              </a:rPr>
              <a:t>Prepare children to learn</a:t>
            </a:r>
            <a:r>
              <a:rPr lang="en-US" sz="2000" dirty="0">
                <a:solidFill>
                  <a:schemeClr val="tx1">
                    <a:lumMod val="75000"/>
                    <a:lumOff val="25000"/>
                  </a:schemeClr>
                </a:solidFill>
              </a:rPr>
              <a:t>: readiness for school at age </a:t>
            </a:r>
            <a:r>
              <a:rPr lang="en-US" sz="2000" dirty="0" smtClean="0">
                <a:solidFill>
                  <a:schemeClr val="tx1">
                    <a:lumMod val="75000"/>
                    <a:lumOff val="25000"/>
                  </a:schemeClr>
                </a:solidFill>
              </a:rPr>
              <a:t>5</a:t>
            </a:r>
            <a:endParaRPr lang="en-US" sz="2000" dirty="0">
              <a:solidFill>
                <a:schemeClr val="tx1">
                  <a:lumMod val="75000"/>
                  <a:lumOff val="25000"/>
                </a:schemeClr>
              </a:solidFill>
            </a:endParaRPr>
          </a:p>
        </p:txBody>
      </p:sp>
      <p:cxnSp>
        <p:nvCxnSpPr>
          <p:cNvPr id="9" name="Straight Connector 8"/>
          <p:cNvCxnSpPr/>
          <p:nvPr/>
        </p:nvCxnSpPr>
        <p:spPr>
          <a:xfrm>
            <a:off x="228600" y="1295400"/>
            <a:ext cx="86868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Pentagon 19"/>
          <p:cNvSpPr/>
          <p:nvPr/>
        </p:nvSpPr>
        <p:spPr>
          <a:xfrm>
            <a:off x="228600" y="1447800"/>
            <a:ext cx="8610600" cy="762000"/>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smtClean="0">
                <a:solidFill>
                  <a:prstClr val="white"/>
                </a:solidFill>
              </a:rPr>
              <a:t>Building on our growth and success to inspire </a:t>
            </a:r>
            <a:r>
              <a:rPr lang="en-US" sz="2200" dirty="0">
                <a:solidFill>
                  <a:prstClr val="white"/>
                </a:solidFill>
              </a:rPr>
              <a:t>a citywide movement to advance family and </a:t>
            </a:r>
            <a:r>
              <a:rPr lang="en-US" sz="2200" dirty="0" smtClean="0">
                <a:solidFill>
                  <a:prstClr val="white"/>
                </a:solidFill>
              </a:rPr>
              <a:t>early </a:t>
            </a:r>
            <a:r>
              <a:rPr lang="en-US" sz="2200" dirty="0">
                <a:solidFill>
                  <a:prstClr val="white"/>
                </a:solidFill>
              </a:rPr>
              <a:t>childhood wellbeing</a:t>
            </a:r>
          </a:p>
        </p:txBody>
      </p:sp>
      <p:pic>
        <p:nvPicPr>
          <p:cNvPr id="21" name="Picture 2" descr="C:\Users\ptheodoro2\Dropbox\ECIN Shared\Communications\Stock Images\iStock-6237721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2362200"/>
            <a:ext cx="4229100" cy="28194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838200" y="5410200"/>
            <a:ext cx="7391400" cy="381000"/>
          </a:xfrm>
          <a:prstGeom prst="rect">
            <a:avLst/>
          </a:prstGeom>
          <a:solidFill>
            <a:schemeClr val="accent6">
              <a:lumMod val="60000"/>
              <a:lumOff val="40000"/>
            </a:schemeClr>
          </a:solidFill>
          <a:effectLst>
            <a:outerShdw blurRad="50800" dist="38100" dir="5400000" algn="t" rotWithShape="0">
              <a:prstClr val="black">
                <a:alpha val="40000"/>
              </a:prstClr>
            </a:outerShdw>
          </a:effectLst>
        </p:spPr>
        <p:txBody>
          <a:bodyPr wrap="square">
            <a:spAutoFit/>
          </a:bodyPr>
          <a:lstStyle/>
          <a:p>
            <a:pPr algn="ctr"/>
            <a:r>
              <a:rPr lang="en-US" b="1" dirty="0" smtClean="0">
                <a:solidFill>
                  <a:srgbClr val="002060"/>
                </a:solidFill>
              </a:rPr>
              <a:t>A national model </a:t>
            </a:r>
            <a:r>
              <a:rPr lang="en-US" b="1" dirty="0">
                <a:solidFill>
                  <a:srgbClr val="002060"/>
                </a:solidFill>
              </a:rPr>
              <a:t>for transforming early childhood </a:t>
            </a:r>
            <a:r>
              <a:rPr lang="en-US" b="1" dirty="0" smtClean="0">
                <a:solidFill>
                  <a:srgbClr val="002060"/>
                </a:solidFill>
              </a:rPr>
              <a:t>outcomes</a:t>
            </a:r>
          </a:p>
        </p:txBody>
      </p:sp>
    </p:spTree>
    <p:extLst>
      <p:ext uri="{BB962C8B-B14F-4D97-AF65-F5344CB8AC3E}">
        <p14:creationId xmlns:p14="http://schemas.microsoft.com/office/powerpoint/2010/main" val="19194046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400800" y="5943600"/>
            <a:ext cx="2438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304800" y="5867400"/>
            <a:ext cx="2438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Slide Number Placeholder 3"/>
          <p:cNvSpPr>
            <a:spLocks noGrp="1"/>
          </p:cNvSpPr>
          <p:nvPr>
            <p:ph type="sldNum" sz="quarter" idx="12"/>
          </p:nvPr>
        </p:nvSpPr>
        <p:spPr/>
        <p:txBody>
          <a:bodyPr/>
          <a:lstStyle/>
          <a:p>
            <a:fld id="{90033947-BDB2-44BC-B95C-A87CE3683263}" type="slidenum">
              <a:rPr lang="en-US" smtClean="0">
                <a:solidFill>
                  <a:prstClr val="black">
                    <a:tint val="75000"/>
                  </a:prstClr>
                </a:solidFill>
              </a:rPr>
              <a:pPr/>
              <a:t>31</a:t>
            </a:fld>
            <a:endParaRPr lang="en-US">
              <a:solidFill>
                <a:prstClr val="black">
                  <a:tint val="75000"/>
                </a:prst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8910" r="4970"/>
          <a:stretch/>
        </p:blipFill>
        <p:spPr>
          <a:xfrm>
            <a:off x="504967" y="832177"/>
            <a:ext cx="2009634" cy="176007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020"/>
          <a:stretch/>
        </p:blipFill>
        <p:spPr>
          <a:xfrm>
            <a:off x="5949875" y="2698026"/>
            <a:ext cx="2602720" cy="172157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60" y="5004220"/>
            <a:ext cx="2725478" cy="15489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4572000"/>
            <a:ext cx="2641600" cy="19812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563" y="2931160"/>
            <a:ext cx="2386441" cy="179324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9875" y="832177"/>
            <a:ext cx="2556962" cy="170197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5221" y="1575959"/>
            <a:ext cx="2402840" cy="312928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8146" y="4951450"/>
            <a:ext cx="2402625" cy="1601750"/>
          </a:xfrm>
          <a:prstGeom prst="rect">
            <a:avLst/>
          </a:prstGeom>
        </p:spPr>
      </p:pic>
      <p:sp>
        <p:nvSpPr>
          <p:cNvPr id="3" name="TextBox 2"/>
          <p:cNvSpPr txBox="1"/>
          <p:nvPr/>
        </p:nvSpPr>
        <p:spPr>
          <a:xfrm>
            <a:off x="3238146" y="832176"/>
            <a:ext cx="2095854" cy="523220"/>
          </a:xfrm>
          <a:prstGeom prst="rect">
            <a:avLst/>
          </a:prstGeom>
          <a:noFill/>
        </p:spPr>
        <p:txBody>
          <a:bodyPr wrap="square" rtlCol="0">
            <a:spAutoFit/>
          </a:bodyPr>
          <a:lstStyle/>
          <a:p>
            <a:r>
              <a:rPr lang="en-US" sz="2800" b="1" dirty="0" smtClean="0">
                <a:solidFill>
                  <a:prstClr val="black"/>
                </a:solidFill>
              </a:rPr>
              <a:t>THANK YOU!</a:t>
            </a:r>
            <a:endParaRPr lang="en-US" sz="2800" b="1" dirty="0">
              <a:solidFill>
                <a:prstClr val="black"/>
              </a:solidFill>
            </a:endParaRPr>
          </a:p>
        </p:txBody>
      </p:sp>
    </p:spTree>
    <p:extLst>
      <p:ext uri="{BB962C8B-B14F-4D97-AF65-F5344CB8AC3E}">
        <p14:creationId xmlns:p14="http://schemas.microsoft.com/office/powerpoint/2010/main" val="38539413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600200" y="4932363"/>
            <a:ext cx="7543800" cy="460375"/>
          </a:xfrm>
        </p:spPr>
        <p:txBody>
          <a:bodyPr/>
          <a:lstStyle/>
          <a:p>
            <a:pPr algn="r"/>
            <a:r>
              <a:rPr lang="en-US" altLang="en-US" sz="2400" b="1" smtClean="0"/>
              <a:t>Gail Avent, J.D., M.B.A., CPS</a:t>
            </a:r>
          </a:p>
        </p:txBody>
      </p:sp>
      <p:sp>
        <p:nvSpPr>
          <p:cNvPr id="5123" name="Rectangle 2"/>
          <p:cNvSpPr txBox="1">
            <a:spLocks noChangeArrowheads="1"/>
          </p:cNvSpPr>
          <p:nvPr/>
        </p:nvSpPr>
        <p:spPr bwMode="auto">
          <a:xfrm>
            <a:off x="1600200" y="2232025"/>
            <a:ext cx="7543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n-US" altLang="en-US" sz="3600" b="1" i="1" smtClean="0">
                <a:solidFill>
                  <a:srgbClr val="000000"/>
                </a:solidFill>
              </a:rPr>
              <a:t>Engagement:  Keeping Children, and Families Connected to System of Care  and Early Childhood Innovation Network of Care </a:t>
            </a:r>
          </a:p>
        </p:txBody>
      </p:sp>
    </p:spTree>
    <p:extLst>
      <p:ext uri="{BB962C8B-B14F-4D97-AF65-F5344CB8AC3E}">
        <p14:creationId xmlns:p14="http://schemas.microsoft.com/office/powerpoint/2010/main" val="106850946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81000" y="-44450"/>
            <a:ext cx="8229600" cy="1384300"/>
          </a:xfrm>
        </p:spPr>
        <p:txBody>
          <a:bodyPr/>
          <a:lstStyle/>
          <a:p>
            <a:r>
              <a:rPr lang="en-US" altLang="en-US" sz="2800" b="1" smtClean="0"/>
              <a:t>Invite and Support Family to Participate in the Development and Identifying Tailored Services and Community Resources</a:t>
            </a:r>
          </a:p>
        </p:txBody>
      </p:sp>
      <p:sp>
        <p:nvSpPr>
          <p:cNvPr id="3" name="Content Placeholder 2"/>
          <p:cNvSpPr>
            <a:spLocks noGrp="1"/>
          </p:cNvSpPr>
          <p:nvPr>
            <p:ph idx="1"/>
          </p:nvPr>
        </p:nvSpPr>
        <p:spPr>
          <a:xfrm>
            <a:off x="457200" y="1676400"/>
            <a:ext cx="8229600" cy="4800600"/>
          </a:xfrm>
        </p:spPr>
        <p:txBody>
          <a:bodyPr>
            <a:noAutofit/>
          </a:bodyPr>
          <a:lstStyle/>
          <a:p>
            <a:pPr>
              <a:defRPr/>
            </a:pPr>
            <a:r>
              <a:rPr lang="en-US" sz="2800" dirty="0"/>
              <a:t>Systems of care must have a policy statement that values family participation and involvement in system change.</a:t>
            </a:r>
          </a:p>
          <a:p>
            <a:pPr>
              <a:defRPr/>
            </a:pPr>
            <a:r>
              <a:rPr lang="en-US" sz="2800" dirty="0"/>
              <a:t>The invitation to be at the table must include participation in the development of specific strategies for engaging, involving and supporting youth and their families, and valuing our lived experience as insight for making change.</a:t>
            </a:r>
          </a:p>
          <a:p>
            <a:pPr>
              <a:defRPr/>
            </a:pPr>
            <a:endParaRPr lang="en-US" sz="2800" dirty="0" smtClean="0">
              <a:latin typeface="Calibri" panose="020F0502020204030204" pitchFamily="34" charset="0"/>
            </a:endParaRPr>
          </a:p>
          <a:p>
            <a:pPr marL="0" indent="0">
              <a:buFontTx/>
              <a:buNone/>
              <a:defRPr/>
            </a:pPr>
            <a:endParaRPr lang="en-US" sz="2800" dirty="0" smtClean="0">
              <a:latin typeface="Calibri" panose="020F0502020204030204" pitchFamily="34" charset="0"/>
            </a:endParaRPr>
          </a:p>
          <a:p>
            <a:pPr marL="0" indent="0">
              <a:buFontTx/>
              <a:buNone/>
              <a:defRPr/>
            </a:pPr>
            <a:endParaRPr lang="en-US" sz="2800" dirty="0">
              <a:latin typeface="Calibri" panose="020F0502020204030204" pitchFamily="34" charset="0"/>
            </a:endParaRPr>
          </a:p>
        </p:txBody>
      </p:sp>
    </p:spTree>
    <p:extLst>
      <p:ext uri="{BB962C8B-B14F-4D97-AF65-F5344CB8AC3E}">
        <p14:creationId xmlns:p14="http://schemas.microsoft.com/office/powerpoint/2010/main" val="13613362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81000" y="47625"/>
            <a:ext cx="8229600" cy="1200150"/>
          </a:xfrm>
        </p:spPr>
        <p:txBody>
          <a:bodyPr/>
          <a:lstStyle/>
          <a:p>
            <a:r>
              <a:rPr lang="en-US" altLang="en-US" sz="3600" b="1" smtClean="0"/>
              <a:t>Promote Family Healing to Support Life Journeys</a:t>
            </a:r>
          </a:p>
        </p:txBody>
      </p:sp>
      <p:sp>
        <p:nvSpPr>
          <p:cNvPr id="9219" name="Content Placeholder 2"/>
          <p:cNvSpPr>
            <a:spLocks noGrp="1"/>
          </p:cNvSpPr>
          <p:nvPr>
            <p:ph idx="1"/>
          </p:nvPr>
        </p:nvSpPr>
        <p:spPr>
          <a:xfrm>
            <a:off x="457200" y="1676400"/>
            <a:ext cx="8229600" cy="4386263"/>
          </a:xfrm>
        </p:spPr>
        <p:txBody>
          <a:bodyPr/>
          <a:lstStyle/>
          <a:p>
            <a:pPr>
              <a:spcBef>
                <a:spcPct val="0"/>
              </a:spcBef>
              <a:spcAft>
                <a:spcPts val="600"/>
              </a:spcAft>
            </a:pPr>
            <a:r>
              <a:rPr lang="en-US" altLang="en-US" sz="2400" smtClean="0"/>
              <a:t>Know that most families will need your help and will require motivation to accept your help</a:t>
            </a:r>
          </a:p>
          <a:p>
            <a:pPr>
              <a:spcBef>
                <a:spcPct val="0"/>
              </a:spcBef>
              <a:spcAft>
                <a:spcPts val="600"/>
              </a:spcAft>
            </a:pPr>
            <a:r>
              <a:rPr lang="en-US" altLang="en-US" sz="2400" smtClean="0"/>
              <a:t>Assess the needs of the entire family – reaching beyond the youth’s immediate needs! </a:t>
            </a:r>
          </a:p>
          <a:p>
            <a:pPr>
              <a:spcBef>
                <a:spcPct val="0"/>
              </a:spcBef>
              <a:spcAft>
                <a:spcPts val="600"/>
              </a:spcAft>
            </a:pPr>
            <a:r>
              <a:rPr lang="en-US" altLang="en-US" sz="2400" smtClean="0"/>
              <a:t>Provide and/or coordinate the receipt of necessary services and interventions for family members</a:t>
            </a:r>
          </a:p>
          <a:p>
            <a:pPr>
              <a:spcBef>
                <a:spcPct val="0"/>
              </a:spcBef>
              <a:spcAft>
                <a:spcPts val="600"/>
              </a:spcAft>
            </a:pPr>
            <a:r>
              <a:rPr lang="en-US" altLang="en-US" sz="2400" smtClean="0"/>
              <a:t>In other words, building a bridge that has meaningful pathways to help parents recognize that our child’s healthy development leads to success toward their future and to celebrate our children’s successes along the journey </a:t>
            </a:r>
          </a:p>
        </p:txBody>
      </p:sp>
    </p:spTree>
    <p:extLst>
      <p:ext uri="{BB962C8B-B14F-4D97-AF65-F5344CB8AC3E}">
        <p14:creationId xmlns:p14="http://schemas.microsoft.com/office/powerpoint/2010/main" val="754093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169863"/>
            <a:ext cx="8229600" cy="955675"/>
          </a:xfrm>
        </p:spPr>
        <p:txBody>
          <a:bodyPr/>
          <a:lstStyle/>
          <a:p>
            <a:r>
              <a:rPr lang="en-US" altLang="en-US" sz="2800" b="1" smtClean="0"/>
              <a:t>Design Systems of Care to Engage and Strengthen Families (Family Empowerment) </a:t>
            </a:r>
          </a:p>
        </p:txBody>
      </p:sp>
      <p:sp>
        <p:nvSpPr>
          <p:cNvPr id="11267" name="Content Placeholder 2"/>
          <p:cNvSpPr>
            <a:spLocks noGrp="1"/>
          </p:cNvSpPr>
          <p:nvPr>
            <p:ph idx="1"/>
          </p:nvPr>
        </p:nvSpPr>
        <p:spPr>
          <a:xfrm>
            <a:off x="381000" y="1676400"/>
            <a:ext cx="8229600" cy="4524375"/>
          </a:xfrm>
        </p:spPr>
        <p:txBody>
          <a:bodyPr/>
          <a:lstStyle/>
          <a:p>
            <a:r>
              <a:rPr lang="en-US" altLang="en-US" sz="2800" smtClean="0"/>
              <a:t>The system of care must:</a:t>
            </a:r>
          </a:p>
          <a:p>
            <a:pPr lvl="1"/>
            <a:r>
              <a:rPr lang="en-US" altLang="en-US" sz="2000" smtClean="0"/>
              <a:t>Include a family component – that is coordinated and integrated to support children and youth a good mental health foundation</a:t>
            </a:r>
          </a:p>
          <a:p>
            <a:pPr lvl="1"/>
            <a:r>
              <a:rPr lang="en-US" altLang="en-US" sz="2000" smtClean="0"/>
              <a:t>Help family members to “Re-Tune Their Voice and Spoken Word” – to assist family members with adjusting their communication style to meet the youth where they are; and to build a better relationship with the children and service delivery systems.  </a:t>
            </a:r>
          </a:p>
          <a:p>
            <a:pPr lvl="1"/>
            <a:r>
              <a:rPr lang="en-US" altLang="en-US" sz="2000" smtClean="0"/>
              <a:t>Value having a partnership between the provider and the family!</a:t>
            </a:r>
          </a:p>
          <a:p>
            <a:pPr lvl="1"/>
            <a:r>
              <a:rPr lang="en-US" altLang="en-US" sz="2000" smtClean="0"/>
              <a:t>Have a youth and family education component! </a:t>
            </a:r>
          </a:p>
          <a:p>
            <a:pPr lvl="1"/>
            <a:r>
              <a:rPr lang="en-US" altLang="en-US" sz="2000" smtClean="0"/>
              <a:t>Assist with the removal of barriers incurred by policies/legislations and program requirements that deter access to quality care and treatment completion.</a:t>
            </a:r>
            <a:endParaRPr lang="en-US" altLang="en-US" sz="2000" smtClean="0">
              <a:latin typeface="Calibri" pitchFamily="34" charset="0"/>
            </a:endParaRPr>
          </a:p>
        </p:txBody>
      </p:sp>
    </p:spTree>
    <p:extLst>
      <p:ext uri="{BB962C8B-B14F-4D97-AF65-F5344CB8AC3E}">
        <p14:creationId xmlns:p14="http://schemas.microsoft.com/office/powerpoint/2010/main" val="22754120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81000" y="-44450"/>
            <a:ext cx="8229600" cy="1384300"/>
          </a:xfrm>
        </p:spPr>
        <p:txBody>
          <a:bodyPr/>
          <a:lstStyle/>
          <a:p>
            <a:r>
              <a:rPr lang="en-US" altLang="en-US" sz="2800" b="1" smtClean="0"/>
              <a:t>Early Childhood Innovation Network  (ECIN) Leading the Way to Develop Community Services by Partnering with the Community</a:t>
            </a:r>
          </a:p>
        </p:txBody>
      </p:sp>
      <p:sp>
        <p:nvSpPr>
          <p:cNvPr id="13315" name="Content Placeholder 2"/>
          <p:cNvSpPr>
            <a:spLocks noGrp="1"/>
          </p:cNvSpPr>
          <p:nvPr>
            <p:ph idx="1"/>
          </p:nvPr>
        </p:nvSpPr>
        <p:spPr>
          <a:xfrm>
            <a:off x="190500" y="1447800"/>
            <a:ext cx="8610600" cy="5312223"/>
          </a:xfrm>
        </p:spPr>
        <p:txBody>
          <a:bodyPr/>
          <a:lstStyle/>
          <a:p>
            <a:r>
              <a:rPr lang="en-US" altLang="en-US" sz="2800" dirty="0" smtClean="0"/>
              <a:t>ECIN:</a:t>
            </a:r>
          </a:p>
          <a:p>
            <a:pPr lvl="1"/>
            <a:r>
              <a:rPr lang="en-US" altLang="en-US" sz="2000" dirty="0" smtClean="0"/>
              <a:t>Respect Communities- Ask for permission </a:t>
            </a:r>
          </a:p>
          <a:p>
            <a:pPr lvl="1"/>
            <a:r>
              <a:rPr lang="en-US" altLang="en-US" sz="2000" dirty="0" smtClean="0"/>
              <a:t>Built a Strong Team </a:t>
            </a:r>
          </a:p>
          <a:p>
            <a:pPr lvl="1"/>
            <a:r>
              <a:rPr lang="en-US" altLang="en-US" sz="2000" dirty="0" smtClean="0"/>
              <a:t>Dr. Beers and Dr. Biel lead the team</a:t>
            </a:r>
          </a:p>
          <a:p>
            <a:pPr lvl="2"/>
            <a:r>
              <a:rPr lang="en-US" altLang="en-US" sz="1600" dirty="0" smtClean="0"/>
              <a:t>Community Leaders advise the team</a:t>
            </a:r>
          </a:p>
          <a:p>
            <a:pPr lvl="2"/>
            <a:r>
              <a:rPr lang="en-US" altLang="en-US" sz="1600" dirty="0" smtClean="0"/>
              <a:t>The Community leads the team</a:t>
            </a:r>
          </a:p>
          <a:p>
            <a:pPr lvl="1"/>
            <a:r>
              <a:rPr lang="en-US" altLang="en-US" sz="2000" dirty="0" smtClean="0"/>
              <a:t>My Role – Build a dynamic – Parent Advisory Council (PAC)</a:t>
            </a:r>
          </a:p>
          <a:p>
            <a:pPr lvl="2"/>
            <a:r>
              <a:rPr lang="en-US" altLang="en-US" sz="1600" dirty="0" smtClean="0"/>
              <a:t>Constant </a:t>
            </a:r>
            <a:r>
              <a:rPr lang="en-US" altLang="en-US" sz="1600" dirty="0" smtClean="0"/>
              <a:t>reminders to ECIN </a:t>
            </a:r>
            <a:r>
              <a:rPr lang="en-US" altLang="en-US" sz="1600" dirty="0" smtClean="0"/>
              <a:t>to answer the question  - Nothing about me, without us</a:t>
            </a:r>
            <a:r>
              <a:rPr lang="en-US" altLang="en-US" sz="1200" dirty="0" smtClean="0"/>
              <a:t>.  </a:t>
            </a:r>
          </a:p>
          <a:p>
            <a:pPr lvl="2"/>
            <a:r>
              <a:rPr lang="en-US" altLang="en-US" sz="1600" dirty="0" smtClean="0"/>
              <a:t>Support the  PAC through their leadership growth</a:t>
            </a:r>
          </a:p>
          <a:p>
            <a:pPr lvl="2"/>
            <a:r>
              <a:rPr lang="en-US" altLang="en-US" sz="1600" dirty="0" smtClean="0"/>
              <a:t>Help them understand how generational cycles of abuse impacts our parenting skills </a:t>
            </a:r>
          </a:p>
          <a:p>
            <a:pPr lvl="2"/>
            <a:r>
              <a:rPr lang="en-US" altLang="en-US" sz="1600" dirty="0" smtClean="0"/>
              <a:t>Sensitize them to how competing family challenges impact safe communities</a:t>
            </a:r>
          </a:p>
          <a:p>
            <a:pPr lvl="1"/>
            <a:r>
              <a:rPr lang="en-US" altLang="en-US" sz="2000" dirty="0" smtClean="0"/>
              <a:t>Demonstrate to all that ECIN cares about helping parent to understand the stages of  their child development.</a:t>
            </a:r>
          </a:p>
          <a:p>
            <a:pPr lvl="1"/>
            <a:r>
              <a:rPr lang="en-US" altLang="en-US" sz="2000" dirty="0" smtClean="0"/>
              <a:t>ECIN Family – We working hard for you!</a:t>
            </a:r>
            <a:endParaRPr lang="en-US" altLang="en-US" sz="2400" dirty="0" smtClean="0"/>
          </a:p>
        </p:txBody>
      </p:sp>
    </p:spTree>
    <p:extLst>
      <p:ext uri="{BB962C8B-B14F-4D97-AF65-F5344CB8AC3E}">
        <p14:creationId xmlns:p14="http://schemas.microsoft.com/office/powerpoint/2010/main" val="24560074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93688"/>
            <a:ext cx="8229600" cy="708025"/>
          </a:xfrm>
        </p:spPr>
        <p:txBody>
          <a:bodyPr/>
          <a:lstStyle/>
          <a:p>
            <a:r>
              <a:rPr lang="en-US" altLang="en-US" sz="4000" b="1" smtClean="0"/>
              <a:t>Family Matters!</a:t>
            </a:r>
          </a:p>
        </p:txBody>
      </p:sp>
      <p:sp>
        <p:nvSpPr>
          <p:cNvPr id="15363" name="Content Placeholder 2"/>
          <p:cNvSpPr>
            <a:spLocks noGrp="1"/>
          </p:cNvSpPr>
          <p:nvPr>
            <p:ph idx="1"/>
          </p:nvPr>
        </p:nvSpPr>
        <p:spPr>
          <a:xfrm>
            <a:off x="457200" y="1676400"/>
            <a:ext cx="8229600" cy="4800600"/>
          </a:xfrm>
        </p:spPr>
        <p:txBody>
          <a:bodyPr anchor="ctr"/>
          <a:lstStyle/>
          <a:p>
            <a:pPr marL="0" indent="0" algn="ctr">
              <a:buFontTx/>
              <a:buNone/>
            </a:pPr>
            <a:r>
              <a:rPr lang="en-US" altLang="en-US" sz="5400" b="1" smtClean="0">
                <a:latin typeface="Calibri" pitchFamily="34" charset="0"/>
              </a:rPr>
              <a:t>Thank you!</a:t>
            </a:r>
          </a:p>
          <a:p>
            <a:pPr marL="0" indent="0">
              <a:buFontTx/>
              <a:buNone/>
            </a:pPr>
            <a:endParaRPr lang="en-US" altLang="en-US" sz="2800" smtClean="0">
              <a:latin typeface="Calibri" pitchFamily="34" charset="0"/>
            </a:endParaRPr>
          </a:p>
        </p:txBody>
      </p:sp>
    </p:spTree>
    <p:extLst>
      <p:ext uri="{BB962C8B-B14F-4D97-AF65-F5344CB8AC3E}">
        <p14:creationId xmlns:p14="http://schemas.microsoft.com/office/powerpoint/2010/main" val="40859569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85999"/>
            <a:ext cx="9144000"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5" descr="C:\Users\cmerrill\Desktop\logo_2.jpg"/>
          <p:cNvPicPr>
            <a:picLocks noChangeAspect="1" noChangeArrowheads="1"/>
          </p:cNvPicPr>
          <p:nvPr/>
        </p:nvPicPr>
        <p:blipFill rotWithShape="1">
          <a:blip r:embed="rId2">
            <a:extLst>
              <a:ext uri="{28A0092B-C50C-407E-A947-70E740481C1C}">
                <a14:useLocalDpi xmlns:a14="http://schemas.microsoft.com/office/drawing/2010/main" val="0"/>
              </a:ext>
            </a:extLst>
          </a:blip>
          <a:srcRect r="24673"/>
          <a:stretch/>
        </p:blipFill>
        <p:spPr bwMode="auto">
          <a:xfrm>
            <a:off x="3647013" y="2399286"/>
            <a:ext cx="2030061" cy="19070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2400"/>
            <a:ext cx="4762500" cy="2038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4800600"/>
            <a:ext cx="9144000" cy="1815882"/>
          </a:xfrm>
          <a:prstGeom prst="rect">
            <a:avLst/>
          </a:prstGeom>
          <a:noFill/>
        </p:spPr>
        <p:txBody>
          <a:bodyPr wrap="square" rtlCol="0">
            <a:spAutoFit/>
          </a:bodyPr>
          <a:lstStyle/>
          <a:p>
            <a:pPr algn="ctr"/>
            <a:r>
              <a:rPr lang="en-US" sz="2800" b="1" dirty="0" smtClean="0"/>
              <a:t>Save the Date</a:t>
            </a:r>
          </a:p>
          <a:p>
            <a:pPr algn="ctr"/>
            <a:r>
              <a:rPr lang="en-US" sz="2800" b="1" dirty="0" smtClean="0"/>
              <a:t>Science Café</a:t>
            </a:r>
          </a:p>
          <a:p>
            <a:pPr algn="ctr"/>
            <a:r>
              <a:rPr lang="en-US" sz="2800" b="1" dirty="0" smtClean="0"/>
              <a:t>Tuesday, December 5, 2017</a:t>
            </a:r>
          </a:p>
          <a:p>
            <a:pPr algn="ctr"/>
            <a:r>
              <a:rPr lang="en-US" sz="2800" b="1" dirty="0" smtClean="0"/>
              <a:t>6 pm – 8 pm</a:t>
            </a:r>
            <a:endParaRPr lang="en-US" sz="2800" b="1" dirty="0"/>
          </a:p>
        </p:txBody>
      </p:sp>
    </p:spTree>
    <p:extLst>
      <p:ext uri="{BB962C8B-B14F-4D97-AF65-F5344CB8AC3E}">
        <p14:creationId xmlns:p14="http://schemas.microsoft.com/office/powerpoint/2010/main" val="415704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840658" y="1624781"/>
            <a:ext cx="7772400" cy="129294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0599"/>
            <a:ext cx="9144000" cy="6096802"/>
          </a:xfrm>
          <a:prstGeom prst="rect">
            <a:avLst/>
          </a:prstGeom>
        </p:spPr>
      </p:pic>
      <p:pic>
        <p:nvPicPr>
          <p:cNvPr id="1029" name="Picture 5" descr="C:\Users\cmerrill\Desktop\logo_2.jpg"/>
          <p:cNvPicPr>
            <a:picLocks noChangeAspect="1" noChangeArrowheads="1"/>
          </p:cNvPicPr>
          <p:nvPr/>
        </p:nvPicPr>
        <p:blipFill rotWithShape="1">
          <a:blip r:embed="rId4">
            <a:extLst>
              <a:ext uri="{28A0092B-C50C-407E-A947-70E740481C1C}">
                <a14:useLocalDpi xmlns:a14="http://schemas.microsoft.com/office/drawing/2010/main" val="0"/>
              </a:ext>
            </a:extLst>
          </a:blip>
          <a:srcRect r="24673"/>
          <a:stretch/>
        </p:blipFill>
        <p:spPr bwMode="auto">
          <a:xfrm>
            <a:off x="6781800" y="4648200"/>
            <a:ext cx="2183594" cy="205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03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2920235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615" y="1359040"/>
            <a:ext cx="7886700" cy="1325563"/>
          </a:xfrm>
        </p:spPr>
        <p:txBody>
          <a:bodyPr>
            <a:normAutofit fontScale="90000"/>
          </a:bodyPr>
          <a:lstStyle/>
          <a:p>
            <a:r>
              <a:rPr lang="en-US" sz="3600" dirty="0" smtClean="0"/>
              <a:t>Preterm birth and/or compromise in the womb is linked to a 3- to 4-fold increased risk of psychiatric problems in childhood</a:t>
            </a:r>
            <a:r>
              <a:rPr lang="en-US" dirty="0" smtClean="0"/>
              <a:t/>
            </a:r>
            <a:br>
              <a:rPr lang="en-US" dirty="0" smtClean="0"/>
            </a:br>
            <a:r>
              <a:rPr lang="en-US" dirty="0"/>
              <a:t/>
            </a:r>
            <a:br>
              <a:rPr lang="en-US" dirty="0"/>
            </a:br>
            <a:r>
              <a:rPr lang="en-US" sz="3600" dirty="0" smtClean="0"/>
              <a:t>Preterm behavioral phenotype:</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4677189" y="5841034"/>
            <a:ext cx="7886700" cy="1063349"/>
          </a:xfrm>
        </p:spPr>
        <p:txBody>
          <a:bodyPr/>
          <a:lstStyle/>
          <a:p>
            <a:pPr marL="0" indent="0">
              <a:buNone/>
            </a:pPr>
            <a:r>
              <a:rPr lang="en-US" smtClean="0"/>
              <a:t>-Johnson &amp; Marlow, 2011</a:t>
            </a:r>
            <a:endParaRPr lang="en-US" dirty="0"/>
          </a:p>
        </p:txBody>
      </p:sp>
      <p:sp>
        <p:nvSpPr>
          <p:cNvPr id="4" name="TextBox 3"/>
          <p:cNvSpPr txBox="1"/>
          <p:nvPr/>
        </p:nvSpPr>
        <p:spPr>
          <a:xfrm>
            <a:off x="318052" y="2684603"/>
            <a:ext cx="5864811" cy="2308324"/>
          </a:xfrm>
          <a:prstGeom prst="rect">
            <a:avLst/>
          </a:prstGeom>
          <a:noFill/>
        </p:spPr>
        <p:txBody>
          <a:bodyPr wrap="none" rtlCol="0">
            <a:spAutoFit/>
          </a:bodyPr>
          <a:lstStyle/>
          <a:p>
            <a:pPr marL="285750" indent="-285750">
              <a:buFont typeface="Arial" charset="0"/>
              <a:buChar char="•"/>
            </a:pPr>
            <a:r>
              <a:rPr lang="en-US" sz="2400" b="1" dirty="0" smtClean="0">
                <a:solidFill>
                  <a:prstClr val="black"/>
                </a:solidFill>
              </a:rPr>
              <a:t>Poor attention span (ADHD)</a:t>
            </a:r>
          </a:p>
          <a:p>
            <a:pPr marL="285750" indent="-285750">
              <a:buFont typeface="Arial" charset="0"/>
              <a:buChar char="•"/>
            </a:pPr>
            <a:r>
              <a:rPr lang="en-US" sz="2400" b="1" dirty="0" smtClean="0">
                <a:solidFill>
                  <a:prstClr val="black"/>
                </a:solidFill>
              </a:rPr>
              <a:t>Social Difficulties (Autism Spectrum)</a:t>
            </a:r>
          </a:p>
          <a:p>
            <a:pPr marL="285750" indent="-285750">
              <a:buFont typeface="Arial" charset="0"/>
              <a:buChar char="•"/>
            </a:pPr>
            <a:r>
              <a:rPr lang="en-US" sz="2400" b="1" dirty="0" smtClean="0">
                <a:solidFill>
                  <a:prstClr val="black"/>
                </a:solidFill>
              </a:rPr>
              <a:t>Anxiety</a:t>
            </a:r>
          </a:p>
          <a:p>
            <a:pPr marL="285750" indent="-285750">
              <a:buFont typeface="Arial" charset="0"/>
              <a:buChar char="•"/>
            </a:pPr>
            <a:r>
              <a:rPr lang="en-US" sz="2400" b="1" dirty="0" smtClean="0">
                <a:solidFill>
                  <a:prstClr val="black"/>
                </a:solidFill>
              </a:rPr>
              <a:t>Learning difficulties &amp; physical disabilities </a:t>
            </a:r>
          </a:p>
          <a:p>
            <a:pPr lvl="1"/>
            <a:r>
              <a:rPr lang="en-US" sz="2400" b="1" dirty="0" smtClean="0">
                <a:solidFill>
                  <a:prstClr val="black"/>
                </a:solidFill>
              </a:rPr>
              <a:t>(poor vision, cerebral palsy)</a:t>
            </a:r>
          </a:p>
          <a:p>
            <a:pPr marL="285750" indent="-285750">
              <a:buFont typeface="Arial" charset="0"/>
              <a:buChar char="•"/>
            </a:pPr>
            <a:endParaRPr lang="en-US" sz="2400" b="1" dirty="0">
              <a:solidFill>
                <a:prstClr val="black"/>
              </a:solidFill>
            </a:endParaRPr>
          </a:p>
        </p:txBody>
      </p:sp>
    </p:spTree>
    <p:extLst>
      <p:ext uri="{BB962C8B-B14F-4D97-AF65-F5344CB8AC3E}">
        <p14:creationId xmlns:p14="http://schemas.microsoft.com/office/powerpoint/2010/main" val="2041144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3973761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191962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1861376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Tree>
    <p:extLst>
      <p:ext uri="{BB962C8B-B14F-4D97-AF65-F5344CB8AC3E}">
        <p14:creationId xmlns:p14="http://schemas.microsoft.com/office/powerpoint/2010/main" val="328930841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6095</TotalTime>
  <Words>1689</Words>
  <Application>Microsoft Office PowerPoint</Application>
  <PresentationFormat>On-screen Show (4:3)</PresentationFormat>
  <Paragraphs>158</Paragraphs>
  <Slides>39</Slides>
  <Notes>14</Notes>
  <HiddenSlides>0</HiddenSlides>
  <MMClips>0</MMClips>
  <ScaleCrop>false</ScaleCrop>
  <HeadingPairs>
    <vt:vector size="4" baseType="variant">
      <vt:variant>
        <vt:lpstr>Theme</vt:lpstr>
      </vt:variant>
      <vt:variant>
        <vt:i4>5</vt:i4>
      </vt:variant>
      <vt:variant>
        <vt:lpstr>Slide Titles</vt:lpstr>
      </vt:variant>
      <vt:variant>
        <vt:i4>39</vt:i4>
      </vt:variant>
    </vt:vector>
  </HeadingPairs>
  <TitlesOfParts>
    <vt:vector size="44" baseType="lpstr">
      <vt:lpstr>Office Theme</vt:lpstr>
      <vt:lpstr>Executive</vt:lpstr>
      <vt:lpstr>1_Office Theme</vt:lpstr>
      <vt:lpstr>Custom Design</vt:lpstr>
      <vt:lpstr>2_Office Theme</vt:lpstr>
      <vt:lpstr>PowerPoint Presentation</vt:lpstr>
      <vt:lpstr>PowerPoint Presentation</vt:lpstr>
      <vt:lpstr>PowerPoint Presentation</vt:lpstr>
      <vt:lpstr>PowerPoint Presentation</vt:lpstr>
      <vt:lpstr>Preterm birth and/or compromise in the womb is linked to a 3- to 4-fold increased risk of psychiatric problems in childhood  Preterm behavioral phenotype: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Childhood Innovation Network: Moving from Science to Action</vt:lpstr>
      <vt:lpstr>Multi-generational and grounded in science  Collaborative across sectors  Guided by community knowledge and experience  Connected to existing resources   </vt:lpstr>
      <vt:lpstr>PowerPoint Presentation</vt:lpstr>
      <vt:lpstr>PowerPoint Presentation</vt:lpstr>
      <vt:lpstr>PowerPoint Presentation</vt:lpstr>
      <vt:lpstr>Our Innovations for Children and Families</vt:lpstr>
      <vt:lpstr>From Innovation to Public Policy</vt:lpstr>
      <vt:lpstr>From Innovation to National Impact</vt:lpstr>
      <vt:lpstr>What we hope to achieve in the next three years and beyond</vt:lpstr>
      <vt:lpstr>Our Emerging Vision</vt:lpstr>
      <vt:lpstr>PowerPoint Presentation</vt:lpstr>
      <vt:lpstr>Gail Avent, J.D., M.B.A., CPS</vt:lpstr>
      <vt:lpstr>Invite and Support Family to Participate in the Development and Identifying Tailored Services and Community Resources</vt:lpstr>
      <vt:lpstr>Promote Family Healing to Support Life Journeys</vt:lpstr>
      <vt:lpstr>Design Systems of Care to Engage and Strengthen Families (Family Empowerment) </vt:lpstr>
      <vt:lpstr>Early Childhood Innovation Network  (ECIN) Leading the Way to Develop Community Services by Partnering with the Community</vt:lpstr>
      <vt:lpstr>Family Matters!</vt:lpstr>
      <vt:lpstr>PowerPoint Presentation</vt:lpstr>
      <vt:lpstr>PowerPoint Presentation</vt:lpstr>
    </vt:vector>
  </TitlesOfParts>
  <Company>Children's National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Merrill, Chaya</dc:creator>
  <cp:lastModifiedBy>Dooley, Danielle</cp:lastModifiedBy>
  <cp:revision>17</cp:revision>
  <dcterms:created xsi:type="dcterms:W3CDTF">2017-04-25T23:31:05Z</dcterms:created>
  <dcterms:modified xsi:type="dcterms:W3CDTF">2017-11-01T21:12:04Z</dcterms:modified>
</cp:coreProperties>
</file>